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68" r:id="rId3"/>
    <p:sldId id="271" r:id="rId4"/>
    <p:sldId id="275" r:id="rId5"/>
    <p:sldId id="269" r:id="rId6"/>
    <p:sldId id="277" r:id="rId7"/>
    <p:sldId id="270" r:id="rId8"/>
    <p:sldId id="272" r:id="rId9"/>
    <p:sldId id="262" r:id="rId10"/>
    <p:sldId id="276" r:id="rId11"/>
    <p:sldId id="264" r:id="rId12"/>
    <p:sldId id="265" r:id="rId13"/>
    <p:sldId id="273" r:id="rId14"/>
    <p:sldId id="266" r:id="rId15"/>
    <p:sldId id="274" r:id="rId16"/>
    <p:sldId id="259" r:id="rId17"/>
    <p:sldId id="260" r:id="rId18"/>
    <p:sldId id="26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5B0A"/>
    <a:srgbClr val="87540F"/>
    <a:srgbClr val="613C0B"/>
    <a:srgbClr val="BD9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5233" autoAdjust="0"/>
  </p:normalViewPr>
  <p:slideViewPr>
    <p:cSldViewPr snapToGrid="0" showGuides="1">
      <p:cViewPr varScale="1">
        <p:scale>
          <a:sx n="57" d="100"/>
          <a:sy n="57" d="100"/>
        </p:scale>
        <p:origin x="108" y="12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E8277-F3B8-4068-AF8D-1F77D08E3A99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959C0-CACB-4A75-977F-52E62B404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77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주인공은 전직 특전사 중령이었지만 불의의 사고로 신체의 일부를 잃고 사이보그가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인공지능의 폭주를 막기위해 정부는 사이보그 군인을 소집했고 주인공이 분대장으로 군의 지시에 따라 작전을 수행하기 위해 </a:t>
            </a:r>
            <a:r>
              <a:rPr lang="ko-KR" altLang="en-US" dirty="0" err="1"/>
              <a:t>콜로니로</a:t>
            </a:r>
            <a:r>
              <a:rPr lang="ko-KR" altLang="en-US" dirty="0"/>
              <a:t> 가게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작전을 수행하던 중 전투로 분대원을 대부분 잃었지만 덕분에 인공지능이 있는 코어에 도착하게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인공지능의 코어에 폭탄을 설치한 주인공이 스위치를 누르려던 찰나 인공지능의 최후의 발악을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인공지능이 스스로 자폭하면서 </a:t>
            </a:r>
            <a:r>
              <a:rPr lang="ko-KR" altLang="en-US" dirty="0" err="1"/>
              <a:t>콜로니를</a:t>
            </a:r>
            <a:r>
              <a:rPr lang="ko-KR" altLang="en-US" dirty="0"/>
              <a:t> 공중에 띄우던 대량의 </a:t>
            </a:r>
            <a:r>
              <a:rPr lang="en-US" altLang="ko-KR" dirty="0"/>
              <a:t>‘</a:t>
            </a:r>
            <a:r>
              <a:rPr lang="ko-KR" altLang="en-US" dirty="0"/>
              <a:t>에테르</a:t>
            </a:r>
            <a:r>
              <a:rPr lang="en-US" altLang="ko-KR" dirty="0"/>
              <a:t>’</a:t>
            </a:r>
            <a:r>
              <a:rPr lang="ko-KR" altLang="en-US" dirty="0"/>
              <a:t>가 폭탄으로 작용해 시공간 폭파가 일어나게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핵폭탄의 </a:t>
            </a:r>
            <a:r>
              <a:rPr lang="en-US" altLang="ko-KR" dirty="0"/>
              <a:t>10</a:t>
            </a:r>
            <a:r>
              <a:rPr lang="ko-KR" altLang="en-US" dirty="0"/>
              <a:t>배 이상의 위력으로 인해 인류는 완전 멸망하게 되고 주인공은 </a:t>
            </a:r>
            <a:r>
              <a:rPr lang="en-US" altLang="ko-KR" dirty="0"/>
              <a:t>‘</a:t>
            </a:r>
            <a:r>
              <a:rPr lang="ko-KR" altLang="en-US" dirty="0"/>
              <a:t>에테르</a:t>
            </a:r>
            <a:r>
              <a:rPr lang="en-US" altLang="ko-KR" dirty="0"/>
              <a:t>’</a:t>
            </a:r>
            <a:r>
              <a:rPr lang="ko-KR" altLang="en-US" dirty="0"/>
              <a:t>의 영향으로 인해 우연히 과거로 시간 이동을 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959C0-CACB-4A75-977F-52E62B4043A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179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주인공</a:t>
            </a:r>
            <a:r>
              <a:rPr lang="en-US" altLang="ko-KR" dirty="0"/>
              <a:t>(</a:t>
            </a:r>
            <a:r>
              <a:rPr lang="ko-KR" altLang="en-US" dirty="0"/>
              <a:t>플레이어</a:t>
            </a:r>
            <a:r>
              <a:rPr lang="en-US" altLang="ko-KR" dirty="0"/>
              <a:t>)</a:t>
            </a:r>
            <a:r>
              <a:rPr lang="ko-KR" altLang="en-US" dirty="0"/>
              <a:t>는 미래에서 폭주하는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 </a:t>
            </a:r>
            <a:r>
              <a:rPr lang="ko-KR" altLang="en-US" dirty="0"/>
              <a:t>속 인공지능을 막기 위해 임무를 수행하게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최선을 다했지만 임무는 실패했고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959C0-CACB-4A75-977F-52E62B4043A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71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주인공</a:t>
            </a:r>
            <a:r>
              <a:rPr lang="en-US" altLang="ko-KR" dirty="0"/>
              <a:t> : </a:t>
            </a:r>
            <a:r>
              <a:rPr lang="ko-KR" altLang="en-US" dirty="0"/>
              <a:t>미래에서 온 신체가 나노 로봇으로 개조된 군인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sz="1200" dirty="0"/>
              <a:t>당시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장악한 폭주한 인공지능에 의해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 탈환 작전을 지휘하던 장군이었다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작전 내용은 인공지능을 제거하는 것과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무력화 시키는 것이었다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작전 중 인공지능을 제거하는 것은 불가능하다고 생각한 주인공은 무력화 작전을 진행하기 위해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‘ </a:t>
            </a:r>
            <a:r>
              <a:rPr lang="ko-KR" altLang="en-US" sz="1200" dirty="0"/>
              <a:t>중심부 코어로 이동하지만 이것 모두 인공지능의 계략이었다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인공지능의 함정에 빠져 부대원을 모두 잃게 된 장군은 홀로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 </a:t>
            </a:r>
            <a:r>
              <a:rPr lang="ko-KR" altLang="en-US" sz="1200" dirty="0"/>
              <a:t>중심부 인공지능의 코어에 폭탄을 설치하려 했고 그것마저 인공지능의 작전이었다</a:t>
            </a:r>
            <a:r>
              <a:rPr lang="en-US" altLang="ko-KR" sz="1200" dirty="0"/>
              <a:t>. </a:t>
            </a:r>
          </a:p>
          <a:p>
            <a:pPr marL="342900" indent="-342900">
              <a:buFontTx/>
              <a:buChar char="-"/>
            </a:pP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‘ </a:t>
            </a:r>
            <a:r>
              <a:rPr lang="ko-KR" altLang="en-US" sz="1200" dirty="0"/>
              <a:t>중앙에는 에테르를 활용한 시공간 폭탄이 인공지능 코어와 함께 있었고 주인공이 코어를 폭파시키자 시공간폭탄도 함께 터져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중심으로 우주의 시공간이 무너지게 되었다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주인공은 그 폭발에 </a:t>
            </a:r>
            <a:r>
              <a:rPr lang="ko-KR" altLang="en-US" sz="1200" dirty="0" err="1"/>
              <a:t>휩슬렸는데</a:t>
            </a:r>
            <a:r>
              <a:rPr lang="ko-KR" altLang="en-US" sz="1200" dirty="0"/>
              <a:t> 눈을 떠 보니 한 과학자가 앞에 있었다</a:t>
            </a:r>
            <a:r>
              <a:rPr lang="en-US" altLang="ko-KR" sz="1200" dirty="0"/>
              <a:t>. 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과학자의 말로는 자신의 실험이 성공적으로 끝났다고 하며 그의 시공간 </a:t>
            </a:r>
            <a:r>
              <a:rPr lang="ko-KR" altLang="en-US" sz="1200" dirty="0" err="1"/>
              <a:t>외곡</a:t>
            </a:r>
            <a:r>
              <a:rPr lang="ko-KR" altLang="en-US" sz="1200" dirty="0"/>
              <a:t> 장치가 주인공이 나오는 바람에 망가졌지만 덕분에 성공을 확인했다고 하며 감사를 표했다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주인공이 여기가 어디인지 물어 보았는데 과학자는 지금 </a:t>
            </a:r>
            <a:r>
              <a:rPr lang="en-US" altLang="ko-KR" sz="1200" dirty="0"/>
              <a:t>1800</a:t>
            </a:r>
            <a:r>
              <a:rPr lang="ko-KR" altLang="en-US" sz="1200" dirty="0"/>
              <a:t>년대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본격적으로 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959C0-CACB-4A75-977F-52E62B4043A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96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주인공</a:t>
            </a:r>
            <a:r>
              <a:rPr lang="en-US" altLang="ko-KR" dirty="0"/>
              <a:t> : </a:t>
            </a:r>
            <a:r>
              <a:rPr lang="ko-KR" altLang="en-US" dirty="0"/>
              <a:t>미래에서 온 신체가 나노 로봇으로 개조된 군인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sz="1200" dirty="0"/>
              <a:t>당시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장악한 폭주한 인공지능에 의해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 탈환 작전을 지휘하던 장군이었다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작전 내용은 인공지능을 제거하는 것과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무력화 시키는 것이었다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작전 중 인공지능을 제거하는 것은 불가능하다고 생각한 주인공은 무력화 작전을 진행하기 위해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‘ </a:t>
            </a:r>
            <a:r>
              <a:rPr lang="ko-KR" altLang="en-US" sz="1200" dirty="0"/>
              <a:t>중심부 코어로 이동하지만 이것 모두 인공지능의 계략이었다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인공지능의 함정에 빠져 부대원을 모두 잃게 된 장군은 홀로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 </a:t>
            </a:r>
            <a:r>
              <a:rPr lang="ko-KR" altLang="en-US" sz="1200" dirty="0"/>
              <a:t>중심부 인공지능의 코어에 폭탄을 설치하려 했고 그것마저 인공지능의 작전이었다</a:t>
            </a:r>
            <a:r>
              <a:rPr lang="en-US" altLang="ko-KR" sz="1200" dirty="0"/>
              <a:t>. </a:t>
            </a:r>
          </a:p>
          <a:p>
            <a:pPr marL="342900" indent="-342900">
              <a:buFontTx/>
              <a:buChar char="-"/>
            </a:pP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‘ </a:t>
            </a:r>
            <a:r>
              <a:rPr lang="ko-KR" altLang="en-US" sz="1200" dirty="0"/>
              <a:t>중앙에는 에테르를 활용한 시공간 폭탄이 인공지능 코어와 함께 있었고 주인공이 코어를 폭파시키자 시공간폭탄도 함께 터져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중심으로 우주의 시공간이 무너지게 되었다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주인공은 그 폭발에 </a:t>
            </a:r>
            <a:r>
              <a:rPr lang="ko-KR" altLang="en-US" sz="1200" dirty="0" err="1"/>
              <a:t>휩슬렸는데</a:t>
            </a:r>
            <a:r>
              <a:rPr lang="ko-KR" altLang="en-US" sz="1200" dirty="0"/>
              <a:t> 눈을 떠 보니 한 과학자가 앞에 있었다</a:t>
            </a:r>
            <a:r>
              <a:rPr lang="en-US" altLang="ko-KR" sz="1200" dirty="0"/>
              <a:t>. 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과학자의 말로는 자신의 실험이 성공적으로 끝났다고 하며 그의 시공간 </a:t>
            </a:r>
            <a:r>
              <a:rPr lang="ko-KR" altLang="en-US" sz="1200" dirty="0" err="1"/>
              <a:t>외곡</a:t>
            </a:r>
            <a:r>
              <a:rPr lang="ko-KR" altLang="en-US" sz="1200" dirty="0"/>
              <a:t> 장치가 주인공이 나오는 바람에 망가졌지만 덕분에 성공을 확인했다고 하며 감사를 표했다</a:t>
            </a:r>
            <a:r>
              <a:rPr lang="en-US" altLang="ko-KR" sz="12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200" dirty="0"/>
              <a:t>주인공이 여기가 어디인지 물어 보았는데 과학자는 지금 </a:t>
            </a:r>
            <a:r>
              <a:rPr lang="en-US" altLang="ko-KR" sz="1200" dirty="0"/>
              <a:t>1800</a:t>
            </a:r>
            <a:r>
              <a:rPr lang="ko-KR" altLang="en-US" sz="1200" dirty="0"/>
              <a:t>년대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콜로니</a:t>
            </a:r>
            <a:r>
              <a:rPr lang="en-US" altLang="ko-KR" sz="1200" dirty="0"/>
              <a:t>’</a:t>
            </a:r>
            <a:r>
              <a:rPr lang="ko-KR" altLang="en-US" sz="1200" dirty="0"/>
              <a:t>를 본격적으로 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959C0-CACB-4A75-977F-52E62B4043A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96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959C0-CACB-4A75-977F-52E62B4043A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410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0965552-8D8C-4B27-98E7-B3BB25560B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0179" y="4363555"/>
            <a:ext cx="2583829" cy="4171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3F16E8C1-05C5-4F46-A4D0-20CBCD5A51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60179" y="4920146"/>
            <a:ext cx="2583829" cy="4171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ko-KR" altLang="en-US" dirty="0"/>
              <a:t>작성자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2069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CB1AD7-41E3-45F8-9152-AA67461B5A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888" y="1354014"/>
            <a:ext cx="10515600" cy="45895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45AE480-53E6-4195-ADC3-7B00A163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8" y="154110"/>
            <a:ext cx="10515600" cy="72512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20245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20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074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microsoft.com/office/2007/relationships/hdphoto" Target="../media/hdphoto6.wdp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50ED5F2-E011-4C1F-8F3A-731485D261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  <a:r>
              <a:rPr lang="en-US" altLang="ko-KR" dirty="0"/>
              <a:t>_</a:t>
            </a:r>
            <a:r>
              <a:rPr lang="ko-KR" altLang="en-US" dirty="0"/>
              <a:t>컨셉</a:t>
            </a:r>
            <a:r>
              <a:rPr lang="en-US" altLang="ko-KR" dirty="0"/>
              <a:t>_</a:t>
            </a:r>
            <a:r>
              <a:rPr lang="ko-KR" altLang="en-US" dirty="0"/>
              <a:t>기획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02721B-6097-4052-AE44-1B97C5FFCA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2344913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9E2FB8-2D17-41F2-A996-448A1DBEE8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6400" y="101600"/>
            <a:ext cx="10515600" cy="725488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1.</a:t>
            </a:r>
            <a:r>
              <a:rPr lang="ko-KR" altLang="en-US" sz="2800" b="1" dirty="0">
                <a:solidFill>
                  <a:schemeClr val="bg1"/>
                </a:solidFill>
              </a:rPr>
              <a:t> 주인공 </a:t>
            </a:r>
            <a:r>
              <a:rPr lang="en-US" altLang="ko-KR" sz="2800" b="1" dirty="0">
                <a:solidFill>
                  <a:schemeClr val="bg1"/>
                </a:solidFill>
              </a:rPr>
              <a:t>( Player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</a:rPr>
              <a:t>Character)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B761FA0-57AC-4B94-8B03-5B6981191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536755"/>
              </p:ext>
            </p:extLst>
          </p:nvPr>
        </p:nvGraphicFramePr>
        <p:xfrm>
          <a:off x="369888" y="1241927"/>
          <a:ext cx="11411804" cy="509824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11804">
                  <a:extLst>
                    <a:ext uri="{9D8B030D-6E8A-4147-A177-3AD203B41FA5}">
                      <a16:colId xmlns:a16="http://schemas.microsoft.com/office/drawing/2014/main" val="1416727549"/>
                    </a:ext>
                  </a:extLst>
                </a:gridCol>
              </a:tblGrid>
              <a:tr h="18515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배경 스토리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9984"/>
                  </a:ext>
                </a:extLst>
              </a:tr>
              <a:tr h="15878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미래 </a:t>
                      </a:r>
                      <a:r>
                        <a:rPr lang="en-US" altLang="ko-KR" sz="1400" dirty="0"/>
                        <a:t>2400</a:t>
                      </a:r>
                      <a:r>
                        <a:rPr lang="ko-KR" altLang="en-US" sz="1400" dirty="0"/>
                        <a:t>년 </a:t>
                      </a:r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 err="1"/>
                        <a:t>콜로니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를 운영하던 인공지능의 폭주를 막기위해 투입되었던 전투 부대 군인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과거 사고로 신체의 대부분이 로봇으로 바뀌었다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작전 중 인공지능의 폭주로 인해 시공간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폭탄의 폭발에 직접적으로 노출되었다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폭파 당시에 우연히 시공간을 넘어 과거로 오게 되었다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과거로 시공간을 이동하며 그 충격으로 생명 유지장치가 심하게 손상되었다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그래서 과학자의 도움으로 임시로 실험용 시공간 장치를 장착하게 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29967"/>
                  </a:ext>
                </a:extLst>
              </a:tr>
              <a:tr h="37819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982558"/>
                  </a:ext>
                </a:extLst>
              </a:tr>
              <a:tr h="15878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미래 기술을 가진 사이보그 전사</a:t>
                      </a:r>
                      <a:endParaRPr lang="en-US" altLang="ko-KR" sz="1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미래의 기술과 과거의 기술이 합쳐진 형태의 신체</a:t>
                      </a:r>
                      <a:endParaRPr lang="en-US" altLang="ko-KR" sz="1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시공간 장치를 부각시키는 디자인을 사용</a:t>
                      </a:r>
                      <a:endParaRPr lang="en-US" altLang="ko-KR" sz="1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튜토리얼에서</a:t>
                      </a:r>
                      <a:r>
                        <a:rPr lang="ko-KR" altLang="en-US" sz="1400" dirty="0"/>
                        <a:t> 사용될 비슷하지만 조금 더 미래 기술이라고 생각할 만한 디자인의 코스튬 필요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464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772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77EB4C8-811B-407F-B507-BC37207A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이미지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DE8E27-01E3-476D-AD4E-D127879940F5}"/>
              </a:ext>
            </a:extLst>
          </p:cNvPr>
          <p:cNvGrpSpPr/>
          <p:nvPr/>
        </p:nvGrpSpPr>
        <p:grpSpPr>
          <a:xfrm>
            <a:off x="7465235" y="1440341"/>
            <a:ext cx="3619902" cy="3977318"/>
            <a:chOff x="7465235" y="1440341"/>
            <a:chExt cx="3619902" cy="3977318"/>
          </a:xfrm>
        </p:grpSpPr>
        <p:pic>
          <p:nvPicPr>
            <p:cNvPr id="4098" name="Picture 2" descr=" ">
              <a:extLst>
                <a:ext uri="{FF2B5EF4-FFF2-40B4-BE49-F238E27FC236}">
                  <a16:creationId xmlns:a16="http://schemas.microsoft.com/office/drawing/2014/main" id="{0BDD1E3D-5314-410E-929E-7C35DB4A66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696" b="91049" l="10000" r="93774">
                          <a14:foregroundMark x1="37170" y1="37852" x2="33019" y2="42583"/>
                          <a14:foregroundMark x1="43962" y1="10486" x2="55660" y2="9591"/>
                          <a14:foregroundMark x1="55660" y1="9591" x2="62830" y2="15473"/>
                          <a14:foregroundMark x1="62830" y1="15473" x2="63208" y2="17519"/>
                          <a14:foregroundMark x1="59811" y1="10102" x2="54151" y2="8696"/>
                          <a14:foregroundMark x1="63396" y1="11125" x2="59811" y2="9591"/>
                          <a14:foregroundMark x1="50377" y1="12404" x2="46792" y2="21228"/>
                          <a14:foregroundMark x1="46792" y1="21228" x2="50189" y2="29668"/>
                          <a14:foregroundMark x1="50189" y1="29668" x2="51509" y2="30691"/>
                          <a14:foregroundMark x1="52075" y1="20205" x2="57170" y2="42967"/>
                          <a14:foregroundMark x1="57170" y1="42967" x2="62075" y2="52685"/>
                          <a14:foregroundMark x1="62075" y1="52685" x2="62264" y2="54348"/>
                          <a14:foregroundMark x1="53396" y1="38875" x2="46415" y2="51918"/>
                          <a14:foregroundMark x1="46415" y1="51918" x2="46415" y2="59591"/>
                          <a14:foregroundMark x1="46415" y1="59591" x2="50000" y2="65857"/>
                          <a14:foregroundMark x1="53396" y1="45013" x2="47547" y2="52685"/>
                          <a14:foregroundMark x1="47547" y1="52685" x2="45660" y2="66368"/>
                          <a14:foregroundMark x1="45660" y1="66368" x2="48491" y2="73146"/>
                          <a14:foregroundMark x1="48491" y1="73146" x2="54340" y2="75575"/>
                          <a14:foregroundMark x1="67358" y1="44629" x2="66981" y2="62532"/>
                          <a14:foregroundMark x1="66981" y1="62532" x2="55660" y2="82225"/>
                          <a14:foregroundMark x1="73019" y1="42839" x2="70566" y2="59719"/>
                          <a14:foregroundMark x1="70566" y1="59719" x2="64340" y2="69437"/>
                          <a14:foregroundMark x1="64340" y1="69437" x2="63585" y2="68670"/>
                          <a14:foregroundMark x1="73962" y1="38875" x2="78491" y2="45141"/>
                          <a14:foregroundMark x1="78491" y1="45141" x2="81132" y2="60997"/>
                          <a14:foregroundMark x1="81132" y1="60997" x2="76981" y2="73018"/>
                          <a14:foregroundMark x1="78302" y1="42711" x2="84340" y2="61765"/>
                          <a14:foregroundMark x1="84340" y1="61765" x2="83019" y2="77110"/>
                          <a14:foregroundMark x1="83019" y1="77110" x2="67736" y2="91432"/>
                          <a14:foregroundMark x1="77925" y1="31458" x2="88113" y2="37468"/>
                          <a14:foregroundMark x1="88113" y1="37468" x2="90755" y2="41176"/>
                          <a14:foregroundMark x1="84340" y1="34143" x2="75094" y2="28900"/>
                          <a14:foregroundMark x1="87736" y1="49233" x2="88491" y2="53197"/>
                          <a14:foregroundMark x1="89623" y1="45524" x2="91132" y2="53836"/>
                          <a14:foregroundMark x1="56226" y1="35550" x2="41698" y2="43862"/>
                          <a14:foregroundMark x1="41698" y1="43862" x2="38302" y2="53964"/>
                          <a14:foregroundMark x1="38302" y1="53964" x2="38868" y2="54604"/>
                          <a14:foregroundMark x1="46792" y1="34783" x2="35472" y2="38107"/>
                          <a14:foregroundMark x1="35472" y1="38107" x2="30000" y2="45780"/>
                          <a14:foregroundMark x1="30000" y1="45780" x2="30943" y2="46675"/>
                          <a14:foregroundMark x1="42642" y1="34271" x2="32830" y2="40153"/>
                          <a14:foregroundMark x1="32830" y1="40153" x2="33962" y2="41688"/>
                          <a14:foregroundMark x1="48113" y1="34655" x2="43585" y2="20077"/>
                          <a14:foregroundMark x1="45849" y1="25064" x2="41698" y2="18031"/>
                          <a14:foregroundMark x1="41698" y1="18031" x2="41321" y2="16113"/>
                          <a14:foregroundMark x1="41698" y1="24297" x2="40189" y2="16113"/>
                          <a14:foregroundMark x1="44528" y1="18159" x2="42264" y2="15729"/>
                          <a14:foregroundMark x1="41509" y1="14962" x2="41321" y2="19949"/>
                          <a14:foregroundMark x1="39811" y1="13299" x2="38679" y2="18670"/>
                          <a14:foregroundMark x1="39245" y1="12916" x2="39623" y2="20844"/>
                          <a14:foregroundMark x1="39623" y1="20844" x2="41321" y2="21228"/>
                          <a14:foregroundMark x1="39434" y1="15345" x2="46415" y2="19437"/>
                          <a14:foregroundMark x1="39623" y1="13043" x2="39623" y2="20332"/>
                          <a14:foregroundMark x1="39623" y1="20332" x2="43019" y2="20205"/>
                          <a14:foregroundMark x1="39057" y1="13811" x2="40000" y2="20077"/>
                          <a14:foregroundMark x1="38113" y1="11381" x2="38491" y2="16368"/>
                          <a14:foregroundMark x1="38302" y1="14194" x2="37358" y2="14962"/>
                          <a14:foregroundMark x1="37358" y1="14962" x2="38113" y2="14706"/>
                          <a14:foregroundMark x1="40189" y1="12788" x2="42642" y2="12148"/>
                          <a14:foregroundMark x1="44528" y1="11125" x2="50377" y2="9974"/>
                          <a14:foregroundMark x1="53019" y1="9207" x2="57170" y2="8951"/>
                          <a14:foregroundMark x1="58491" y1="9079" x2="59057" y2="12020"/>
                          <a14:foregroundMark x1="37736" y1="46931" x2="43585" y2="71995"/>
                          <a14:foregroundMark x1="36038" y1="50767" x2="37547" y2="68542"/>
                          <a14:foregroundMark x1="37547" y1="68542" x2="40755" y2="76215"/>
                          <a14:foregroundMark x1="40755" y1="76215" x2="41321" y2="76471"/>
                          <a14:foregroundMark x1="41132" y1="61509" x2="41698" y2="87852"/>
                          <a14:foregroundMark x1="40000" y1="67775" x2="39245" y2="89386"/>
                          <a14:foregroundMark x1="58491" y1="68414" x2="56038" y2="87468"/>
                          <a14:foregroundMark x1="39245" y1="60870" x2="25472" y2="52558"/>
                          <a14:foregroundMark x1="25472" y1="52558" x2="22642" y2="47698"/>
                          <a14:foregroundMark x1="34906" y1="60486" x2="24528" y2="56522"/>
                          <a14:foregroundMark x1="24528" y1="56522" x2="19434" y2="49105"/>
                          <a14:foregroundMark x1="33962" y1="40921" x2="27925" y2="32225"/>
                          <a14:foregroundMark x1="39623" y1="34271" x2="32264" y2="34271"/>
                          <a14:foregroundMark x1="43019" y1="33632" x2="33019" y2="33887"/>
                          <a14:foregroundMark x1="84528" y1="57161" x2="93208" y2="61125"/>
                          <a14:foregroundMark x1="93208" y1="61125" x2="93585" y2="65473"/>
                          <a14:foregroundMark x1="93774" y1="60486" x2="93019" y2="60486"/>
                          <a14:foregroundMark x1="40566" y1="21611" x2="36604" y2="16368"/>
                          <a14:foregroundMark x1="38302" y1="17008" x2="37170" y2="135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3" t="6439" b="7197"/>
            <a:stretch/>
          </p:blipFill>
          <p:spPr bwMode="auto">
            <a:xfrm>
              <a:off x="8269085" y="1562562"/>
              <a:ext cx="2010318" cy="3017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41BF41-661E-40B0-AEF4-1FCB6D100BA0}"/>
                </a:ext>
              </a:extLst>
            </p:cNvPr>
            <p:cNvSpPr txBox="1"/>
            <p:nvPr/>
          </p:nvSpPr>
          <p:spPr>
            <a:xfrm>
              <a:off x="7465235" y="4771328"/>
              <a:ext cx="3619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튜토리얼 캐릭터 디자인 컨셉</a:t>
              </a:r>
              <a:endParaRPr lang="en-US" altLang="ko-KR" dirty="0"/>
            </a:p>
            <a:p>
              <a:r>
                <a:rPr lang="en-US" altLang="ko-KR" dirty="0"/>
                <a:t>- &gt; </a:t>
              </a:r>
              <a:r>
                <a:rPr lang="ko-KR" altLang="en-US" dirty="0"/>
                <a:t>이후 캐릭터 코스튬으로 활용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9DC4FF5-1213-47B5-BF2B-C0272779473A}"/>
                </a:ext>
              </a:extLst>
            </p:cNvPr>
            <p:cNvSpPr/>
            <p:nvPr/>
          </p:nvSpPr>
          <p:spPr>
            <a:xfrm>
              <a:off x="7465235" y="1440341"/>
              <a:ext cx="3548205" cy="3977318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C0E933-B4BD-4E73-B29E-8C80AD803440}"/>
              </a:ext>
            </a:extLst>
          </p:cNvPr>
          <p:cNvGrpSpPr/>
          <p:nvPr/>
        </p:nvGrpSpPr>
        <p:grpSpPr>
          <a:xfrm>
            <a:off x="1367896" y="1361872"/>
            <a:ext cx="5695414" cy="4055787"/>
            <a:chOff x="1608952" y="1219632"/>
            <a:chExt cx="5695414" cy="405578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226CB03-5B5D-4E2C-BF6B-038C2822AFB2}"/>
                </a:ext>
              </a:extLst>
            </p:cNvPr>
            <p:cNvGrpSpPr/>
            <p:nvPr/>
          </p:nvGrpSpPr>
          <p:grpSpPr>
            <a:xfrm>
              <a:off x="1608952" y="1219632"/>
              <a:ext cx="4024694" cy="3461826"/>
              <a:chOff x="0" y="879231"/>
              <a:chExt cx="4024694" cy="3461826"/>
            </a:xfrm>
          </p:grpSpPr>
          <p:pic>
            <p:nvPicPr>
              <p:cNvPr id="5" name="그림 4" descr="남자, 쥐고있는, 물, 착용이(가) 표시된 사진&#10;&#10;자동 생성된 설명">
                <a:extLst>
                  <a:ext uri="{FF2B5EF4-FFF2-40B4-BE49-F238E27FC236}">
                    <a16:creationId xmlns:a16="http://schemas.microsoft.com/office/drawing/2014/main" id="{A525B148-331A-45D6-BC63-2EC9F083FF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61" b="90039" l="9872" r="89945">
                            <a14:foregroundMark x1="49543" y1="11643" x2="55759" y2="11514"/>
                            <a14:foregroundMark x1="65814" y1="88616" x2="70384" y2="900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4993" y="879231"/>
                <a:ext cx="2449701" cy="3461826"/>
              </a:xfrm>
              <a:prstGeom prst="rect">
                <a:avLst/>
              </a:prstGeom>
            </p:spPr>
          </p:pic>
          <p:pic>
            <p:nvPicPr>
              <p:cNvPr id="7" name="그림 6" descr="실외, 남자, 눈, 쥐고있는이(가) 표시된 사진&#10;&#10;자동 생성된 설명">
                <a:extLst>
                  <a:ext uri="{FF2B5EF4-FFF2-40B4-BE49-F238E27FC236}">
                    <a16:creationId xmlns:a16="http://schemas.microsoft.com/office/drawing/2014/main" id="{E0480B42-4B20-47F1-AD78-CD458EF48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72" b="94920" l="9840" r="89894">
                            <a14:foregroundMark x1="47340" y1="11289" x2="51330" y2="12888"/>
                            <a14:foregroundMark x1="66888" y1="77799" x2="67154" y2="93979"/>
                            <a14:foregroundMark x1="38032" y1="68297" x2="35505" y2="87018"/>
                            <a14:foregroundMark x1="29521" y1="91063" x2="41356" y2="85701"/>
                            <a14:foregroundMark x1="41622" y1="84666" x2="41888" y2="87018"/>
                            <a14:foregroundMark x1="70479" y1="94920" x2="69947" y2="86830"/>
                            <a14:foregroundMark x1="41356" y1="88993" x2="32846" y2="90499"/>
                            <a14:foregroundMark x1="41223" y1="86265" x2="41356" y2="87770"/>
                            <a14:foregroundMark x1="67819" y1="19003" x2="69415" y2="1514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879231"/>
                <a:ext cx="2449006" cy="3461826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4C99BC-3B24-4537-B625-B4FD6E207979}"/>
                </a:ext>
              </a:extLst>
            </p:cNvPr>
            <p:cNvSpPr txBox="1"/>
            <p:nvPr/>
          </p:nvSpPr>
          <p:spPr>
            <a:xfrm>
              <a:off x="1912597" y="4681458"/>
              <a:ext cx="3281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메인 캐릭터 기본 디자인 컨셉</a:t>
              </a:r>
              <a:endParaRPr lang="ko-KR" altLang="en-US" dirty="0"/>
            </a:p>
          </p:txBody>
        </p:sp>
        <p:pic>
          <p:nvPicPr>
            <p:cNvPr id="11" name="그림 10" descr="시계이(가) 표시된 사진&#10;&#10;자동 생성된 설명">
              <a:extLst>
                <a:ext uri="{FF2B5EF4-FFF2-40B4-BE49-F238E27FC236}">
                  <a16:creationId xmlns:a16="http://schemas.microsoft.com/office/drawing/2014/main" id="{9DA982B0-6ABB-435F-9986-D05E51FFF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33200" y1="26301" x2="48800" y2="31505"/>
                          <a14:backgroundMark x1="48800" y1="31505" x2="61600" y2="41210"/>
                          <a14:backgroundMark x1="61600" y1="41210" x2="69400" y2="56399"/>
                          <a14:backgroundMark x1="69400" y1="56399" x2="64600" y2="83685"/>
                          <a14:backgroundMark x1="64600" y1="83685" x2="48200" y2="89170"/>
                          <a14:backgroundMark x1="48200" y1="89170" x2="32000" y2="83826"/>
                          <a14:backgroundMark x1="32000" y1="83826" x2="14800" y2="87201"/>
                          <a14:backgroundMark x1="14800" y1="87201" x2="6800" y2="74543"/>
                          <a14:backgroundMark x1="6800" y1="74543" x2="7600" y2="39944"/>
                          <a14:backgroundMark x1="7600" y1="39944" x2="19600" y2="30380"/>
                          <a14:backgroundMark x1="19600" y1="30380" x2="33400" y2="26723"/>
                          <a14:backgroundMark x1="48800" y1="37834" x2="55000" y2="75949"/>
                          <a14:backgroundMark x1="55000" y1="75949" x2="40800" y2="83826"/>
                          <a14:backgroundMark x1="40800" y1="83826" x2="22400" y2="85795"/>
                          <a14:backgroundMark x1="22400" y1="85795" x2="4800" y2="81013"/>
                          <a14:backgroundMark x1="4800" y1="81013" x2="6400" y2="53727"/>
                          <a14:backgroundMark x1="6400" y1="53727" x2="11400" y2="41210"/>
                          <a14:backgroundMark x1="11400" y1="41210" x2="20400" y2="30520"/>
                          <a14:backgroundMark x1="20400" y1="30520" x2="37200" y2="27848"/>
                          <a14:backgroundMark x1="37200" y1="27848" x2="48000" y2="37975"/>
                          <a14:backgroundMark x1="48000" y1="37975" x2="48800" y2="382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5" t="28916" r="35859" b="14698"/>
            <a:stretch/>
          </p:blipFill>
          <p:spPr>
            <a:xfrm>
              <a:off x="5643527" y="1759627"/>
              <a:ext cx="1660839" cy="2228850"/>
            </a:xfrm>
            <a:prstGeom prst="rect">
              <a:avLst/>
            </a:prstGeom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528B9EBC-49EA-45B3-81DC-EE2BF1465EA2}"/>
                </a:ext>
              </a:extLst>
            </p:cNvPr>
            <p:cNvSpPr/>
            <p:nvPr/>
          </p:nvSpPr>
          <p:spPr>
            <a:xfrm>
              <a:off x="5074465" y="2578776"/>
              <a:ext cx="809625" cy="6191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69895E-5F61-4F3C-9068-1DE3FE7F66B0}"/>
                </a:ext>
              </a:extLst>
            </p:cNvPr>
            <p:cNvSpPr/>
            <p:nvPr/>
          </p:nvSpPr>
          <p:spPr>
            <a:xfrm>
              <a:off x="1912597" y="1298101"/>
              <a:ext cx="5113257" cy="3977318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C5FBE2A-0CFA-4616-B3B4-7C51EFC4B94F}"/>
              </a:ext>
            </a:extLst>
          </p:cNvPr>
          <p:cNvSpPr txBox="1"/>
          <p:nvPr/>
        </p:nvSpPr>
        <p:spPr>
          <a:xfrm>
            <a:off x="5702302" y="412887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SD</a:t>
            </a:r>
            <a:r>
              <a:rPr lang="ko-KR" altLang="en-US" dirty="0"/>
              <a:t> 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505363" y="753948"/>
            <a:ext cx="845455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dirty="0" err="1">
                <a:solidFill>
                  <a:srgbClr val="FF0000"/>
                </a:solidFill>
              </a:rPr>
              <a:t>킹스맨의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가젤과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컨셉이</a:t>
            </a:r>
            <a:r>
              <a:rPr lang="ko-KR" altLang="en-US" dirty="0">
                <a:solidFill>
                  <a:srgbClr val="FF0000"/>
                </a:solidFill>
              </a:rPr>
              <a:t> 유사한가</a:t>
            </a:r>
            <a:r>
              <a:rPr lang="en-US" altLang="ko-KR" dirty="0">
                <a:solidFill>
                  <a:srgbClr val="FF0000"/>
                </a:solidFill>
              </a:rPr>
              <a:t>? </a:t>
            </a:r>
            <a:r>
              <a:rPr lang="ko-KR" altLang="en-US" dirty="0">
                <a:solidFill>
                  <a:srgbClr val="FF0000"/>
                </a:solidFill>
              </a:rPr>
              <a:t>앞에 가젤 얘기는 오히려 </a:t>
            </a:r>
            <a:r>
              <a:rPr lang="ko-KR" altLang="en-US" dirty="0" err="1">
                <a:solidFill>
                  <a:srgbClr val="FF0000"/>
                </a:solidFill>
              </a:rPr>
              <a:t>빼는게</a:t>
            </a:r>
            <a:r>
              <a:rPr lang="ko-KR" altLang="en-US" dirty="0">
                <a:solidFill>
                  <a:srgbClr val="FF0000"/>
                </a:solidFill>
              </a:rPr>
              <a:t> 더 좋음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23373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C9BF904-AB70-4ED6-BF79-AD6E4F1F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천재 공학자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375D264C-23EA-471F-901A-F5B632395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634228"/>
              </p:ext>
            </p:extLst>
          </p:nvPr>
        </p:nvGraphicFramePr>
        <p:xfrm>
          <a:off x="369888" y="879231"/>
          <a:ext cx="11411804" cy="5359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1804">
                  <a:extLst>
                    <a:ext uri="{9D8B030D-6E8A-4147-A177-3AD203B41FA5}">
                      <a16:colId xmlns:a16="http://schemas.microsoft.com/office/drawing/2014/main" val="1416727549"/>
                    </a:ext>
                  </a:extLst>
                </a:gridCol>
              </a:tblGrid>
              <a:tr h="3474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배경 스토리</a:t>
                      </a: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9984"/>
                  </a:ext>
                </a:extLst>
              </a:tr>
              <a:tr h="202652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개발에 직접적으로 영향을 끼친 과학자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동료들과 의견 차이로 직접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나왔다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그의 관심사는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사용한 연구 중에 시공간에 대해 의문을 가진 과학자는 직접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활용할 장비를 제작했다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활용해 시공간 장치를 사용했을 때 그 장치를 통해 주인공이 과거로 올 수 있게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연구하던 과학자였기 때문에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동력으로 하는 주인공을 도울 수 있었다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미래에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인해 수천 수백만 명이 죽게 된다는 것을 안 과학자는 주인공을 도와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정지시키기로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29967"/>
                  </a:ext>
                </a:extLst>
              </a:tr>
              <a:tr h="290051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컨셉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89165"/>
                  </a:ext>
                </a:extLst>
              </a:tr>
              <a:tr h="858329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21752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 반전 요소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424518"/>
                  </a:ext>
                </a:extLst>
              </a:tr>
              <a:tr h="95934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15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186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C9BF904-AB70-4ED6-BF79-AD6E4F1F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디자인 컨셉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FB1A2A-39CB-45CB-9E74-5601A0D48372}"/>
              </a:ext>
            </a:extLst>
          </p:cNvPr>
          <p:cNvGrpSpPr/>
          <p:nvPr/>
        </p:nvGrpSpPr>
        <p:grpSpPr>
          <a:xfrm>
            <a:off x="1198880" y="1412592"/>
            <a:ext cx="3165675" cy="4032815"/>
            <a:chOff x="1304925" y="879231"/>
            <a:chExt cx="3165675" cy="4032815"/>
          </a:xfrm>
        </p:grpSpPr>
        <p:pic>
          <p:nvPicPr>
            <p:cNvPr id="7" name="그림 6" descr="남자, 착용, 타기, 오토바이이(가) 표시된 사진&#10;&#10;자동 생성된 설명">
              <a:extLst>
                <a:ext uri="{FF2B5EF4-FFF2-40B4-BE49-F238E27FC236}">
                  <a16:creationId xmlns:a16="http://schemas.microsoft.com/office/drawing/2014/main" id="{1E719932-4FC5-4DF9-B9F3-F5CE6CCFF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720" b="93217" l="5707" r="93071">
                          <a14:foregroundMark x1="42391" y1="12473" x2="41712" y2="7768"/>
                          <a14:foregroundMark x1="37772" y1="17615" x2="36141" y2="27462"/>
                          <a14:foregroundMark x1="36005" y1="21116" x2="32201" y2="27352"/>
                          <a14:foregroundMark x1="88315" y1="80635" x2="90353" y2="86871"/>
                          <a14:foregroundMark x1="11005" y1="80635" x2="5842" y2="83042"/>
                          <a14:foregroundMark x1="11141" y1="84792" x2="15082" y2="91357"/>
                          <a14:foregroundMark x1="15082" y1="91357" x2="23777" y2="93326"/>
                          <a14:foregroundMark x1="23777" y1="93326" x2="23777" y2="93326"/>
                          <a14:foregroundMark x1="86549" y1="11050" x2="87908" y2="24945"/>
                          <a14:foregroundMark x1="90353" y1="8753" x2="93071" y2="7877"/>
                          <a14:foregroundMark x1="79348" y1="3720" x2="79212" y2="853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1217" y="879231"/>
              <a:ext cx="2945290" cy="365760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52FD8F-8218-412C-925F-968B3FF9F161}"/>
                </a:ext>
              </a:extLst>
            </p:cNvPr>
            <p:cNvSpPr txBox="1"/>
            <p:nvPr/>
          </p:nvSpPr>
          <p:spPr>
            <a:xfrm>
              <a:off x="1739577" y="4422532"/>
              <a:ext cx="2268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대기 화면 </a:t>
              </a:r>
              <a:r>
                <a:rPr lang="en-US" altLang="ko-KR" dirty="0"/>
                <a:t>NPC </a:t>
              </a:r>
              <a:r>
                <a:rPr lang="ko-KR" altLang="en-US" dirty="0"/>
                <a:t>컨셉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354A209-9C10-4AC9-B278-0A08F4E46D8A}"/>
                </a:ext>
              </a:extLst>
            </p:cNvPr>
            <p:cNvSpPr/>
            <p:nvPr/>
          </p:nvSpPr>
          <p:spPr>
            <a:xfrm>
              <a:off x="1304925" y="934728"/>
              <a:ext cx="3165675" cy="3977318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E80D4A0-1773-43E6-9EE8-E83AF9F3A75C}"/>
              </a:ext>
            </a:extLst>
          </p:cNvPr>
          <p:cNvGrpSpPr/>
          <p:nvPr/>
        </p:nvGrpSpPr>
        <p:grpSpPr>
          <a:xfrm>
            <a:off x="4913313" y="1468089"/>
            <a:ext cx="6079807" cy="3977318"/>
            <a:chOff x="4913313" y="934728"/>
            <a:chExt cx="6079807" cy="3977318"/>
          </a:xfrm>
        </p:grpSpPr>
        <p:pic>
          <p:nvPicPr>
            <p:cNvPr id="5" name="그림 4" descr="의류, 테이블, 책상, 앉아있는이(가) 표시된 사진&#10;&#10;자동 생성된 설명">
              <a:extLst>
                <a:ext uri="{FF2B5EF4-FFF2-40B4-BE49-F238E27FC236}">
                  <a16:creationId xmlns:a16="http://schemas.microsoft.com/office/drawing/2014/main" id="{3BBC2C55-0429-45EE-9408-A2C1C4CFB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863" b="93478" l="9375" r="89915">
                          <a14:foregroundMark x1="89631" y1="63545" x2="89773" y2="68896"/>
                          <a14:foregroundMark x1="82670" y1="87291" x2="83239" y2="91304"/>
                          <a14:foregroundMark x1="58381" y1="90468" x2="54830" y2="92308"/>
                          <a14:foregroundMark x1="79261" y1="92977" x2="81108" y2="92809"/>
                          <a14:foregroundMark x1="68324" y1="8863" x2="70455" y2="9365"/>
                          <a14:foregroundMark x1="82528" y1="21739" x2="81534" y2="20903"/>
                          <a14:foregroundMark x1="55682" y1="93478" x2="55256" y2="93478"/>
                          <a14:backgroundMark x1="27983" y1="10368" x2="25710" y2="18562"/>
                          <a14:backgroundMark x1="25710" y1="18562" x2="26136" y2="91806"/>
                          <a14:backgroundMark x1="31534" y1="12375" x2="31960" y2="21739"/>
                          <a14:backgroundMark x1="31960" y1="21739" x2="30114" y2="29933"/>
                          <a14:backgroundMark x1="43182" y1="25753" x2="41903" y2="41304"/>
                          <a14:backgroundMark x1="41903" y1="41304" x2="38352" y2="48328"/>
                          <a14:backgroundMark x1="38352" y1="48328" x2="32386" y2="541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15" t="6528" r="6938" b="4583"/>
            <a:stretch/>
          </p:blipFill>
          <p:spPr>
            <a:xfrm>
              <a:off x="4913313" y="1257300"/>
              <a:ext cx="1721049" cy="28098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90BD35-FABE-4444-83B4-678E58C454A0}"/>
                </a:ext>
              </a:extLst>
            </p:cNvPr>
            <p:cNvSpPr txBox="1"/>
            <p:nvPr/>
          </p:nvSpPr>
          <p:spPr>
            <a:xfrm>
              <a:off x="5010150" y="4067175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던전 보스 컨셉</a:t>
              </a:r>
            </a:p>
          </p:txBody>
        </p:sp>
        <p:pic>
          <p:nvPicPr>
            <p:cNvPr id="2050" name="Picture 2" descr="관련 이미지">
              <a:extLst>
                <a:ext uri="{FF2B5EF4-FFF2-40B4-BE49-F238E27FC236}">
                  <a16:creationId xmlns:a16="http://schemas.microsoft.com/office/drawing/2014/main" id="{0574A89E-EA27-406A-98D1-72EF02959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075" y="2031756"/>
              <a:ext cx="3810000" cy="165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C31FE1-59DB-41D3-B3F2-0CAC84D0030E}"/>
                </a:ext>
              </a:extLst>
            </p:cNvPr>
            <p:cNvSpPr txBox="1"/>
            <p:nvPr/>
          </p:nvSpPr>
          <p:spPr>
            <a:xfrm>
              <a:off x="8067943" y="3697843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최종 보스 컨셉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4118D51-153D-4972-AAA8-981B9EFE393C}"/>
                </a:ext>
              </a:extLst>
            </p:cNvPr>
            <p:cNvSpPr/>
            <p:nvPr/>
          </p:nvSpPr>
          <p:spPr>
            <a:xfrm>
              <a:off x="4913313" y="934728"/>
              <a:ext cx="6079807" cy="3977318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186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53C0702-E9F5-467A-9355-5669C0E8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명의 공학자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29E5F00A-1FAA-4C2B-A957-1671092AC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497755"/>
              </p:ext>
            </p:extLst>
          </p:nvPr>
        </p:nvGraphicFramePr>
        <p:xfrm>
          <a:off x="365760" y="1407027"/>
          <a:ext cx="11415932" cy="4965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5932">
                  <a:extLst>
                    <a:ext uri="{9D8B030D-6E8A-4147-A177-3AD203B41FA5}">
                      <a16:colId xmlns:a16="http://schemas.microsoft.com/office/drawing/2014/main" val="1416727549"/>
                    </a:ext>
                  </a:extLst>
                </a:gridCol>
              </a:tblGrid>
              <a:tr h="1851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배경 스토리</a:t>
                      </a: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9984"/>
                  </a:ext>
                </a:extLst>
              </a:tr>
              <a:tr h="15878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천재 과학자를 도와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개발한 사람들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천재 과학자가 스스로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떠난 후 각자 연구를 위해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개조 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과학자들은 하늘에 무방비 하게 떠 있는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지키기 위해 안드로이드를 만들었다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요새화 한 후 과학자들은 자신들의 연구를 위해 자신들의 신체를 개조했다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처음에는 순수한 과학적 연구를 목적으로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운영했지만 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명에서 사이가 나빠져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내부에서도 구역을 나눠 서로의 연구에 개입하지 않기로 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 결과 주인공을 돕기로 한 과학자는 이 것을 계기로 지상으로 내려오게 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29967"/>
                  </a:ext>
                </a:extLst>
              </a:tr>
              <a:tr h="4014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컨셉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17280"/>
                  </a:ext>
                </a:extLst>
              </a:tr>
              <a:tr h="15878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221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667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04FF7C3-4353-4B92-910E-CD8ACE97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 보스 컨셉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E8A10E-A387-44BF-B8FC-4E541EC810D2}"/>
              </a:ext>
            </a:extLst>
          </p:cNvPr>
          <p:cNvGrpSpPr/>
          <p:nvPr/>
        </p:nvGrpSpPr>
        <p:grpSpPr>
          <a:xfrm>
            <a:off x="537439" y="1544320"/>
            <a:ext cx="11117121" cy="3556000"/>
            <a:chOff x="1003759" y="1595120"/>
            <a:chExt cx="11117121" cy="3556000"/>
          </a:xfrm>
        </p:grpSpPr>
        <p:pic>
          <p:nvPicPr>
            <p:cNvPr id="5" name="그림 4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CA48D922-A29D-4C5F-A26A-E089F9D49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" b="97247" l="6641" r="90000">
                          <a14:foregroundMark x1="32969" y1="28237" x2="31094" y2="12595"/>
                          <a14:foregroundMark x1="31094" y1="12595" x2="36641" y2="21851"/>
                          <a14:foregroundMark x1="36641" y1="22437" x2="36406" y2="8260"/>
                          <a14:foregroundMark x1="36406" y1="8260" x2="39609" y2="17399"/>
                          <a14:foregroundMark x1="35938" y1="6854" x2="35938" y2="6854"/>
                          <a14:foregroundMark x1="38906" y1="2988" x2="38906" y2="2988"/>
                          <a14:foregroundMark x1="40000" y1="5741" x2="40000" y2="5741"/>
                          <a14:foregroundMark x1="40000" y1="9900" x2="40000" y2="12947"/>
                          <a14:foregroundMark x1="41875" y1="17692" x2="42188" y2="19098"/>
                          <a14:foregroundMark x1="42188" y1="21558" x2="42578" y2="24897"/>
                          <a14:foregroundMark x1="27734" y1="38781" x2="25547" y2="49912"/>
                          <a14:foregroundMark x1="34297" y1="45636" x2="31875" y2="62624"/>
                          <a14:foregroundMark x1="31875" y1="62624" x2="34297" y2="70299"/>
                          <a14:foregroundMark x1="21250" y1="42121" x2="12656" y2="60105"/>
                          <a14:foregroundMark x1="12656" y1="60105" x2="12578" y2="68600"/>
                          <a14:foregroundMark x1="18281" y1="33216" x2="12812" y2="43234"/>
                          <a14:foregroundMark x1="35078" y1="38781" x2="41719" y2="11306"/>
                          <a14:foregroundMark x1="41719" y1="11306" x2="43438" y2="9373"/>
                          <a14:foregroundMark x1="46641" y1="13415" x2="46406" y2="16930"/>
                          <a14:foregroundMark x1="78750" y1="26186" x2="85156" y2="51787"/>
                          <a14:foregroundMark x1="81250" y1="29174" x2="79219" y2="19566"/>
                          <a14:foregroundMark x1="78047" y1="26948" x2="77266" y2="21031"/>
                          <a14:foregroundMark x1="34766" y1="15817" x2="35156" y2="937"/>
                          <a14:foregroundMark x1="35156" y1="937" x2="35547" y2="117"/>
                          <a14:foregroundMark x1="43672" y1="1406" x2="30859" y2="7499"/>
                          <a14:foregroundMark x1="37266" y1="38430" x2="48906" y2="57059"/>
                          <a14:foregroundMark x1="48906" y1="57059" x2="49844" y2="81781"/>
                          <a14:foregroundMark x1="41484" y1="50088" x2="45938" y2="84359"/>
                          <a14:foregroundMark x1="42188" y1="61219" x2="26406" y2="96778"/>
                          <a14:foregroundMark x1="18984" y1="43058" x2="12656" y2="56825"/>
                          <a14:foregroundMark x1="12656" y1="56825" x2="12109" y2="73989"/>
                          <a14:foregroundMark x1="12578" y1="43820" x2="12812" y2="63269"/>
                          <a14:foregroundMark x1="16797" y1="75864" x2="54375" y2="82835"/>
                          <a14:foregroundMark x1="54375" y1="82835" x2="59531" y2="96895"/>
                          <a14:foregroundMark x1="59531" y1="96895" x2="59531" y2="97305"/>
                          <a14:foregroundMark x1="54844" y1="79379" x2="73203" y2="84534"/>
                          <a14:foregroundMark x1="73203" y1="84534" x2="74844" y2="86409"/>
                          <a14:foregroundMark x1="69375" y1="82484" x2="75313" y2="88049"/>
                          <a14:foregroundMark x1="8906" y1="68248" x2="15078" y2="78442"/>
                          <a14:foregroundMark x1="13281" y1="80844" x2="11094" y2="72525"/>
                          <a14:foregroundMark x1="82734" y1="52490" x2="84922" y2="62156"/>
                          <a14:foregroundMark x1="10859" y1="71178" x2="11563" y2="71178"/>
                          <a14:foregroundMark x1="6875" y1="72525" x2="7891" y2="77329"/>
                          <a14:foregroundMark x1="6875" y1="72876" x2="6641" y2="693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074" y="1734926"/>
              <a:ext cx="2021511" cy="2695874"/>
            </a:xfrm>
            <a:prstGeom prst="rect">
              <a:avLst/>
            </a:prstGeom>
          </p:spPr>
        </p:pic>
        <p:pic>
          <p:nvPicPr>
            <p:cNvPr id="7" name="그림 6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83D3DC0B-C3F1-4B34-A6AE-DA19B717A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9873" y="1734926"/>
              <a:ext cx="2183999" cy="2695874"/>
            </a:xfrm>
            <a:prstGeom prst="rect">
              <a:avLst/>
            </a:prstGeom>
          </p:spPr>
        </p:pic>
        <p:pic>
          <p:nvPicPr>
            <p:cNvPr id="9" name="그림 8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01222978-BD34-4BFA-A072-27A40D2B2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160" y="1734926"/>
              <a:ext cx="1955996" cy="2695874"/>
            </a:xfrm>
            <a:prstGeom prst="rect">
              <a:avLst/>
            </a:prstGeom>
          </p:spPr>
        </p:pic>
        <p:pic>
          <p:nvPicPr>
            <p:cNvPr id="13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F1F4A36D-8C33-4182-8FF0-BA97CDAB2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2444" y="1734926"/>
              <a:ext cx="1620520" cy="269587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653EF6-E70B-424C-8D06-84EE4C7DE2EA}"/>
                </a:ext>
              </a:extLst>
            </p:cNvPr>
            <p:cNvSpPr txBox="1"/>
            <p:nvPr/>
          </p:nvSpPr>
          <p:spPr>
            <a:xfrm>
              <a:off x="1341120" y="4653280"/>
              <a:ext cx="1721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화학 </a:t>
              </a:r>
              <a:r>
                <a:rPr lang="en-US" altLang="ko-KR" dirty="0"/>
                <a:t>or</a:t>
              </a:r>
              <a:r>
                <a:rPr lang="ko-KR" altLang="en-US" dirty="0"/>
                <a:t> 에너지</a:t>
              </a:r>
              <a:endParaRPr lang="en-US" altLang="ko-K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758013-3308-4ADE-8DD5-18FF506D602B}"/>
                </a:ext>
              </a:extLst>
            </p:cNvPr>
            <p:cNvSpPr txBox="1"/>
            <p:nvPr/>
          </p:nvSpPr>
          <p:spPr>
            <a:xfrm>
              <a:off x="3905742" y="4653280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전기 </a:t>
              </a:r>
              <a:r>
                <a:rPr lang="en-US" altLang="ko-KR" dirty="0"/>
                <a:t>/ </a:t>
              </a:r>
              <a:r>
                <a:rPr lang="ko-KR" altLang="en-US" dirty="0"/>
                <a:t>전자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3FFA0F-9836-4CE9-AE14-EA74F09A7577}"/>
                </a:ext>
              </a:extLst>
            </p:cNvPr>
            <p:cNvSpPr txBox="1"/>
            <p:nvPr/>
          </p:nvSpPr>
          <p:spPr>
            <a:xfrm>
              <a:off x="7014992" y="465328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기계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5AF72B-BDA6-45C1-95D2-D0C9132D2B62}"/>
                </a:ext>
              </a:extLst>
            </p:cNvPr>
            <p:cNvSpPr txBox="1"/>
            <p:nvPr/>
          </p:nvSpPr>
          <p:spPr>
            <a:xfrm>
              <a:off x="9289538" y="465328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생명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2E88C9-2C25-4D0B-B468-7511BC03A29E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BA5FAE-D8E7-4BF0-86AD-ECF491A68389}"/>
                </a:ext>
              </a:extLst>
            </p:cNvPr>
            <p:cNvSpPr txBox="1"/>
            <p:nvPr/>
          </p:nvSpPr>
          <p:spPr>
            <a:xfrm>
              <a:off x="10629690" y="2575031"/>
              <a:ext cx="1332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rgbClr val="BD92DE"/>
                  </a:solidFill>
                </a:rPr>
                <a:t>. . .</a:t>
              </a:r>
              <a:endParaRPr lang="ko-KR" altLang="en-US" b="1" dirty="0">
                <a:solidFill>
                  <a:srgbClr val="BD92D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079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E966AEE-3528-4205-B381-55A4D98B7C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미래 세계에서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의 폭주로 인해 지구가 멸망하게 되고 유일하게 살아 남은 주인공은 우연히 과거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둘러싼 역사적인 전투의 직전의 시간대로 이동하게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그곳에서 미래에 지구를 구하기 위해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파괴할 수 있는 유일한 기회라고 생각한 주인공은 그 시간대의 지구에서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파괴하기 위한 홀로 전쟁을 시작하게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당시 </a:t>
            </a:r>
            <a:r>
              <a:rPr lang="ko-KR" altLang="en-US" dirty="0" err="1"/>
              <a:t>콜로니의</a:t>
            </a:r>
            <a:r>
              <a:rPr lang="ko-KR" altLang="en-US" dirty="0"/>
              <a:t> 방어체계는 주인공 세계의 과학기술로 쉽게 무력화 가능했지만 홀로 시간을 이동했기 때문에 홀로 다수의 적을 상대하기는 힘들다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그는 시간이동을 통해 지구에 도착했을 때 한 과학자의 실험실이었으며 그는 직접 </a:t>
            </a:r>
            <a:r>
              <a:rPr lang="ko-KR" altLang="en-US" dirty="0" err="1"/>
              <a:t>콜로니를</a:t>
            </a:r>
            <a:r>
              <a:rPr lang="ko-KR" altLang="en-US" dirty="0"/>
              <a:t> 개발했지만 그의 동료들에 의해 배신당해 지상에 있는 과학자였다</a:t>
            </a:r>
            <a:r>
              <a:rPr lang="en-US" altLang="ko-KR" dirty="0"/>
              <a:t>. </a:t>
            </a:r>
            <a:r>
              <a:rPr lang="ko-KR" altLang="en-US" dirty="0"/>
              <a:t>그는 주인공을 도와 </a:t>
            </a:r>
            <a:r>
              <a:rPr lang="ko-KR" altLang="en-US" dirty="0" err="1"/>
              <a:t>콜로니를</a:t>
            </a:r>
            <a:r>
              <a:rPr lang="ko-KR" altLang="en-US" dirty="0"/>
              <a:t> 무력화 할 수 있도록 돕겠다고 한다</a:t>
            </a:r>
            <a:r>
              <a:rPr lang="en-US" altLang="ko-KR" dirty="0"/>
              <a:t>. </a:t>
            </a:r>
            <a:r>
              <a:rPr lang="ko-KR" altLang="en-US" dirty="0"/>
              <a:t>마침 그는 에테르를 연구하던 과학자였기 때문에 주인공에게 에너지를 공급할 수 있는 연구 장비들이 있었으며 과학자의 도움으로 주인공은 자신의 기체를 </a:t>
            </a:r>
            <a:r>
              <a:rPr lang="ko-KR" altLang="en-US" dirty="0" err="1"/>
              <a:t>업그래이드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시간을 조절할 수 있는 장치를 통해 자신의 신체를 업그레이드 </a:t>
            </a:r>
            <a:r>
              <a:rPr lang="ko-KR" altLang="en-US" dirty="0" err="1"/>
              <a:t>하게된다</a:t>
            </a:r>
            <a:r>
              <a:rPr lang="en-US" altLang="ko-KR" dirty="0"/>
              <a:t>. </a:t>
            </a:r>
            <a:r>
              <a:rPr lang="ko-KR" altLang="en-US" dirty="0"/>
              <a:t>과학자는 자신의 연구 자료가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에 아직 많이 남겨져 있어 더 강력한 무기를 사용하기 위해서는 자신의 연구실을 점령한 자신의 동료를 제거해주기를 원했다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B99E1B-FE6F-47C8-BAD0-4C46CA30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스토리 간략한 시놉시스</a:t>
            </a:r>
          </a:p>
        </p:txBody>
      </p:sp>
    </p:spTree>
    <p:extLst>
      <p:ext uri="{BB962C8B-B14F-4D97-AF65-F5344CB8AC3E}">
        <p14:creationId xmlns:p14="http://schemas.microsoft.com/office/powerpoint/2010/main" val="1668611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E2303DB-DC02-4699-926D-EE22369135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 : 1800</a:t>
            </a:r>
            <a:r>
              <a:rPr lang="ko-KR" altLang="en-US" dirty="0"/>
              <a:t>년대 인류 과학문명이 꽃을 피우기 시작했음을 알리는 신호탄이었다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전 세계를 돌며 지구의 물리 현상과 우주의 원리 등 연구를 위해 만들어진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는 당시 세계전 천재 과학자 </a:t>
            </a:r>
            <a:r>
              <a:rPr lang="en-US" altLang="ko-KR" dirty="0"/>
              <a:t>7</a:t>
            </a:r>
            <a:r>
              <a:rPr lang="ko-KR" altLang="en-US" dirty="0"/>
              <a:t>명의 연구결과였다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그들은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점차 개량해 처음에는 하나의 부유선에 불가하던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하늘 위 대도시로 만드는데 성공하게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함께 </a:t>
            </a:r>
            <a:r>
              <a:rPr lang="en-US" altLang="ko-KR" dirty="0"/>
              <a:t>‘</a:t>
            </a:r>
            <a:r>
              <a:rPr lang="ko-KR" altLang="en-US" dirty="0" err="1"/>
              <a:t>콜로니</a:t>
            </a:r>
            <a:r>
              <a:rPr lang="en-US" altLang="ko-KR" dirty="0"/>
              <a:t>’</a:t>
            </a:r>
            <a:r>
              <a:rPr lang="ko-KR" altLang="en-US" dirty="0"/>
              <a:t>를 완성한 </a:t>
            </a:r>
            <a:r>
              <a:rPr lang="en-US" altLang="ko-KR" dirty="0"/>
              <a:t>7</a:t>
            </a:r>
            <a:r>
              <a:rPr lang="ko-KR" altLang="en-US" dirty="0"/>
              <a:t>명의 개발자들 중 한 명이 쫓겨나게 되고 그는 혼자 외딴 시골에 숨어 에테르를 연구 하기 시작했다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04CF92E-74E1-4FBA-A219-07999ED2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55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BAA729-653E-4B30-AC65-72966D4923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주인공</a:t>
            </a:r>
            <a:r>
              <a:rPr lang="en-US" altLang="ko-KR" dirty="0"/>
              <a:t> : </a:t>
            </a:r>
            <a:r>
              <a:rPr lang="ko-KR" altLang="en-US" dirty="0"/>
              <a:t>미래에서 온 신체가 나노 로봇으로 개조된 군인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sz="1600" dirty="0"/>
              <a:t>당시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를 장악한 폭주한 인공지능에 의해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 탈환 작전을 지휘하던 장군이었다</a:t>
            </a:r>
            <a:r>
              <a:rPr lang="en-US" altLang="ko-KR" sz="16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작전 내용은 인공지능을 제거하는 것과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를 무력화 시키는 것이었다</a:t>
            </a:r>
            <a:r>
              <a:rPr lang="en-US" altLang="ko-KR" sz="16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작전 중 인공지능을 제거하는 것은 불가능하다고 생각한 주인공은 무력화 작전을 진행하기 위해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‘ </a:t>
            </a:r>
            <a:r>
              <a:rPr lang="ko-KR" altLang="en-US" sz="1600" dirty="0"/>
              <a:t>중심부 코어로 이동하지만 이것 모두 인공지능의 계략이었다</a:t>
            </a:r>
            <a:r>
              <a:rPr lang="en-US" altLang="ko-KR" sz="16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인공지능의 함정에 빠져 부대원을 모두 잃게 된 장군은 홀로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 </a:t>
            </a:r>
            <a:r>
              <a:rPr lang="ko-KR" altLang="en-US" sz="1600" dirty="0"/>
              <a:t>중심부 인공지능의 코어에 폭탄을 설치하려 했고 그것마저 인공지능의 작전이었다</a:t>
            </a:r>
            <a:r>
              <a:rPr lang="en-US" altLang="ko-KR" sz="1600" dirty="0"/>
              <a:t>. </a:t>
            </a:r>
          </a:p>
          <a:p>
            <a:pPr marL="342900" indent="-342900">
              <a:buFontTx/>
              <a:buChar char="-"/>
            </a:pP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‘ </a:t>
            </a:r>
            <a:r>
              <a:rPr lang="ko-KR" altLang="en-US" sz="1600" dirty="0"/>
              <a:t>중앙에는 에테르를 활용한 시공간 폭탄이 인공지능 코어와 함께 있었고 주인공이 코어를 폭파시키자 시공간폭탄도 함께 터져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를 중심으로 우주의 시공간이 무너지게 되었다</a:t>
            </a:r>
            <a:r>
              <a:rPr lang="en-US" altLang="ko-KR" sz="16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주인공은 그 폭발에 </a:t>
            </a:r>
            <a:r>
              <a:rPr lang="ko-KR" altLang="en-US" sz="1600" dirty="0" err="1"/>
              <a:t>휩슬렸는데</a:t>
            </a:r>
            <a:r>
              <a:rPr lang="ko-KR" altLang="en-US" sz="1600" dirty="0"/>
              <a:t> 눈을 떠 보니 한 과학자가 앞에 있었다</a:t>
            </a:r>
            <a:r>
              <a:rPr lang="en-US" altLang="ko-KR" sz="1600" dirty="0"/>
              <a:t>. 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과학자의 말로는 자신의 실험이 성공적으로 끝났다고 하며 그의 시공간 </a:t>
            </a:r>
            <a:r>
              <a:rPr lang="ko-KR" altLang="en-US" sz="1600" dirty="0" err="1"/>
              <a:t>외곡</a:t>
            </a:r>
            <a:r>
              <a:rPr lang="ko-KR" altLang="en-US" sz="1600" dirty="0"/>
              <a:t> 장치가 주인공이 나오는 바람에 망가졌지만 덕분에 성공을 확인했다고 하며 감사를 표했다</a:t>
            </a:r>
            <a:r>
              <a:rPr lang="en-US" altLang="ko-KR" sz="16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1600" dirty="0"/>
              <a:t>주인공이 여기가 어디인지 물어 보았는데 과학자는 지금 </a:t>
            </a:r>
            <a:r>
              <a:rPr lang="en-US" altLang="ko-KR" sz="1600" dirty="0"/>
              <a:t>1800</a:t>
            </a:r>
            <a:r>
              <a:rPr lang="ko-KR" altLang="en-US" sz="1600" dirty="0"/>
              <a:t>년대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콜로니</a:t>
            </a:r>
            <a:r>
              <a:rPr lang="en-US" altLang="ko-KR" sz="1600" dirty="0"/>
              <a:t>’</a:t>
            </a:r>
            <a:r>
              <a:rPr lang="ko-KR" altLang="en-US" sz="1600" dirty="0"/>
              <a:t>를 본격적으로 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038A5EF-78E0-4D23-9A49-284E5DB3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44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5F3C7C0-D2D7-466E-AC9A-71450D66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플레이 방식</a:t>
            </a:r>
          </a:p>
        </p:txBody>
      </p:sp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id="{69E263F7-1327-4924-B240-465C6C7E3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014972"/>
              </p:ext>
            </p:extLst>
          </p:nvPr>
        </p:nvGraphicFramePr>
        <p:xfrm>
          <a:off x="369888" y="879231"/>
          <a:ext cx="11452224" cy="5234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712">
                  <a:extLst>
                    <a:ext uri="{9D8B030D-6E8A-4147-A177-3AD203B41FA5}">
                      <a16:colId xmlns:a16="http://schemas.microsoft.com/office/drawing/2014/main" val="3207795597"/>
                    </a:ext>
                  </a:extLst>
                </a:gridCol>
                <a:gridCol w="8164512">
                  <a:extLst>
                    <a:ext uri="{9D8B030D-6E8A-4147-A177-3AD203B41FA5}">
                      <a16:colId xmlns:a16="http://schemas.microsoft.com/office/drawing/2014/main" val="2296876749"/>
                    </a:ext>
                  </a:extLst>
                </a:gridCol>
              </a:tblGrid>
              <a:tr h="174469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직접 던전을 선택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해서 진행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가운데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번은 최종 보스 던전으로 이전의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던전을 클리어 해야함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던전을 하나씩 클리어 할 때마다 남은 던전의 난이도가 상승함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던전마다 클리어 시 다른 특정 던전을 플레이에 유용한 스킬과 무기를 지급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사망해도 던전 진행 정도는 유지됨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168286"/>
                  </a:ext>
                </a:extLst>
              </a:tr>
              <a:tr h="174469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 시작 전 던전에서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사용할 스킬을 두 개 선택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처음 게임을 시작하면 회피 기술을 가지고 시작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이후에는 유저가 원하는 스타일의 전투를 위해 스킬을 선택할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캐릭터의 스킬은 최대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개로 정해져 있고 스킬을 사용하기 위해서는 마나 같은 제화가 필요함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몬스터를 처치해서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수집해야 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243620"/>
                  </a:ext>
                </a:extLst>
              </a:tr>
              <a:tr h="174469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 시작 전에 사용할 무기를 선택해서 가지고 갈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던전에서 스테이지를 진행하는 중에 던전에서 나오는 무기로 변경할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새롭게 획득하는 무기의 경우 무기 리스트에 저장되어 이후 다른 던전 진행에 사용할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사망 시 유저가 선택한 무기를 제외한 다른 무기를 잃게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사용하는 무기에 따라 전투 모션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방식이 달라짐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5286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C017B341-67FC-4E14-A0AB-372C7128F2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75" y="2907546"/>
            <a:ext cx="1236488" cy="123648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F476B43-4073-451C-9EC2-A1560D37DFA2}"/>
              </a:ext>
            </a:extLst>
          </p:cNvPr>
          <p:cNvGrpSpPr/>
          <p:nvPr/>
        </p:nvGrpSpPr>
        <p:grpSpPr>
          <a:xfrm>
            <a:off x="608933" y="1056303"/>
            <a:ext cx="2789872" cy="1367076"/>
            <a:chOff x="461473" y="822328"/>
            <a:chExt cx="5271628" cy="2502691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6274464-AF07-41D5-BF31-42A5A869DBA9}"/>
                </a:ext>
              </a:extLst>
            </p:cNvPr>
            <p:cNvSpPr/>
            <p:nvPr/>
          </p:nvSpPr>
          <p:spPr>
            <a:xfrm>
              <a:off x="461473" y="822328"/>
              <a:ext cx="5271628" cy="250269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859AE6D-0864-40CA-934C-3099A535772F}"/>
                </a:ext>
              </a:extLst>
            </p:cNvPr>
            <p:cNvSpPr/>
            <p:nvPr/>
          </p:nvSpPr>
          <p:spPr>
            <a:xfrm>
              <a:off x="2543268" y="1519654"/>
              <a:ext cx="1108038" cy="1108038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9887DD1-5993-4E8D-84B4-02CCFA9177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6478" y="1226167"/>
              <a:ext cx="1354611" cy="5943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310785C-11B1-49DD-9F02-5D1F1C590031}"/>
                </a:ext>
              </a:extLst>
            </p:cNvPr>
            <p:cNvCxnSpPr>
              <a:stCxn id="29" idx="0"/>
            </p:cNvCxnSpPr>
            <p:nvPr/>
          </p:nvCxnSpPr>
          <p:spPr>
            <a:xfrm>
              <a:off x="3097287" y="822328"/>
              <a:ext cx="0" cy="697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5460FCE-72D7-4DE2-9852-4CECBD7E07A3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 flipV="1">
              <a:off x="3097287" y="2627692"/>
              <a:ext cx="0" cy="6973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9556B33-7EF0-4D14-AB37-8369F9059F63}"/>
                </a:ext>
              </a:extLst>
            </p:cNvPr>
            <p:cNvCxnSpPr>
              <a:cxnSpLocks/>
              <a:endCxn id="29" idx="5"/>
            </p:cNvCxnSpPr>
            <p:nvPr/>
          </p:nvCxnSpPr>
          <p:spPr>
            <a:xfrm>
              <a:off x="3606478" y="2342639"/>
              <a:ext cx="1354611" cy="6158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5047D5C-7DD6-4940-ABB0-E01C3583B7DB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>
              <a:off x="1233485" y="1188839"/>
              <a:ext cx="1354612" cy="655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5A4499D-DA4C-4328-B683-FC9DA53BB8CD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 flipH="1">
              <a:off x="1233485" y="2287510"/>
              <a:ext cx="1354612" cy="6709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86E705-498C-4669-BD76-EE3E0C154A30}"/>
                </a:ext>
              </a:extLst>
            </p:cNvPr>
            <p:cNvSpPr txBox="1"/>
            <p:nvPr/>
          </p:nvSpPr>
          <p:spPr>
            <a:xfrm>
              <a:off x="2827474" y="1831803"/>
              <a:ext cx="530759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7</a:t>
              </a:r>
              <a:endParaRPr lang="ko-KR" altLang="en-US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079C93-F615-4788-86F4-7C6E60113C27}"/>
                </a:ext>
              </a:extLst>
            </p:cNvPr>
            <p:cNvSpPr txBox="1"/>
            <p:nvPr/>
          </p:nvSpPr>
          <p:spPr>
            <a:xfrm>
              <a:off x="1260398" y="1820565"/>
              <a:ext cx="530759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483361A-F206-4AEB-8C92-BEB7EEF66D7B}"/>
                </a:ext>
              </a:extLst>
            </p:cNvPr>
            <p:cNvSpPr txBox="1"/>
            <p:nvPr/>
          </p:nvSpPr>
          <p:spPr>
            <a:xfrm>
              <a:off x="4695709" y="1844611"/>
              <a:ext cx="530759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6</a:t>
              </a:r>
              <a:endParaRPr lang="ko-KR" altLang="en-US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142620B-BEA0-40B5-81B5-8A266B4FB8BE}"/>
                </a:ext>
              </a:extLst>
            </p:cNvPr>
            <p:cNvSpPr txBox="1"/>
            <p:nvPr/>
          </p:nvSpPr>
          <p:spPr>
            <a:xfrm>
              <a:off x="2008216" y="2687790"/>
              <a:ext cx="530759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3</a:t>
              </a:r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27F2AE-3A2A-4C4F-BF87-6DCB578F1097}"/>
                </a:ext>
              </a:extLst>
            </p:cNvPr>
            <p:cNvSpPr txBox="1"/>
            <p:nvPr/>
          </p:nvSpPr>
          <p:spPr>
            <a:xfrm>
              <a:off x="3213701" y="2687790"/>
              <a:ext cx="530759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5</a:t>
              </a:r>
              <a:endParaRPr lang="ko-KR" altLang="en-US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C2CB2C-AD17-4227-99B8-57C3887232A0}"/>
                </a:ext>
              </a:extLst>
            </p:cNvPr>
            <p:cNvSpPr txBox="1"/>
            <p:nvPr/>
          </p:nvSpPr>
          <p:spPr>
            <a:xfrm>
              <a:off x="3474366" y="958110"/>
              <a:ext cx="530758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4</a:t>
              </a:r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12E373-E2B4-47A6-9038-37B0EB15BEE0}"/>
                </a:ext>
              </a:extLst>
            </p:cNvPr>
            <p:cNvSpPr txBox="1"/>
            <p:nvPr/>
          </p:nvSpPr>
          <p:spPr>
            <a:xfrm>
              <a:off x="2190472" y="992419"/>
              <a:ext cx="530758" cy="597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36BC1968-D779-4F3A-9A48-C91CE2A9C3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37" y="2843991"/>
            <a:ext cx="1230337" cy="123033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F7BD18C-98C4-4511-A97B-651BD97BE0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259" y="4782011"/>
            <a:ext cx="962123" cy="96212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C7ED2F0-9511-459F-8865-E80619014C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30" y="4635110"/>
            <a:ext cx="1230337" cy="123033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08933" y="-1179018"/>
            <a:ext cx="8743099" cy="987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장르나 인터페이스 없이 게임 플레이에 대한 설명은 이해하기 어렵다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문서에서 강조된 글씨가 눈에 잘 띄지 않는다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글씨 색과 크기를 더 조절해 볼 것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4314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5F3C7C0-D2D7-466E-AC9A-71450D663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플레이 방식 </a:t>
            </a:r>
            <a:r>
              <a:rPr lang="en-US" altLang="ko-KR" dirty="0"/>
              <a:t>&amp; </a:t>
            </a:r>
            <a:r>
              <a:rPr lang="ko-KR" altLang="en-US" dirty="0"/>
              <a:t>캐릭터 컨셉 기획 의도</a:t>
            </a:r>
          </a:p>
        </p:txBody>
      </p:sp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id="{69E263F7-1327-4924-B240-465C6C7E3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40843"/>
              </p:ext>
            </p:extLst>
          </p:nvPr>
        </p:nvGraphicFramePr>
        <p:xfrm>
          <a:off x="369888" y="822870"/>
          <a:ext cx="11452224" cy="2991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7792">
                  <a:extLst>
                    <a:ext uri="{9D8B030D-6E8A-4147-A177-3AD203B41FA5}">
                      <a16:colId xmlns:a16="http://schemas.microsoft.com/office/drawing/2014/main" val="3207795597"/>
                    </a:ext>
                  </a:extLst>
                </a:gridCol>
                <a:gridCol w="8794432">
                  <a:extLst>
                    <a:ext uri="{9D8B030D-6E8A-4147-A177-3AD203B41FA5}">
                      <a16:colId xmlns:a16="http://schemas.microsoft.com/office/drawing/2014/main" val="2296876749"/>
                    </a:ext>
                  </a:extLst>
                </a:gridCol>
              </a:tblGrid>
              <a:tr h="143724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일반던전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회복 물약 등 스테이지 진행에 필요한 아이템 드랍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장애물을 파괴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회피하면서 몬스터를 처치해야 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던전에 랜덤으로 분포되는 몬스터를 몰아서 한번에 처치하는 식의 전투 방식을 지향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168286"/>
                  </a:ext>
                </a:extLst>
              </a:tr>
              <a:tr h="155456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보스던전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 시작 전 던전에서 사용할 스킬을 두 개 선택한다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처음 게임을 시작하면 회피 기술을 가지고 시작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이후에는 유저가 원하는 스타일의 전투를 위해 스킬을 선택할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243620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36E33718-8133-45FC-ABA5-2559F5B2BB10}"/>
              </a:ext>
            </a:extLst>
          </p:cNvPr>
          <p:cNvGrpSpPr/>
          <p:nvPr/>
        </p:nvGrpSpPr>
        <p:grpSpPr>
          <a:xfrm>
            <a:off x="752135" y="1206159"/>
            <a:ext cx="1733709" cy="916195"/>
            <a:chOff x="675543" y="1336431"/>
            <a:chExt cx="2436323" cy="12874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C5E62C8-7D1D-4325-9286-82F71788D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943" r="62718"/>
            <a:stretch/>
          </p:blipFill>
          <p:spPr>
            <a:xfrm>
              <a:off x="675543" y="1336431"/>
              <a:ext cx="1065334" cy="1287498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022EDB6-32E3-4464-8FA3-562CE3BE8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943" r="62718"/>
            <a:stretch/>
          </p:blipFill>
          <p:spPr>
            <a:xfrm>
              <a:off x="2046532" y="1336431"/>
              <a:ext cx="1065334" cy="1287498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0C01773-D2A4-4C69-95D9-0A662E092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" y="2329473"/>
            <a:ext cx="1306601" cy="1306601"/>
          </a:xfrm>
          <a:prstGeom prst="rect">
            <a:avLst/>
          </a:prstGeom>
        </p:spPr>
      </p:pic>
      <p:graphicFrame>
        <p:nvGraphicFramePr>
          <p:cNvPr id="46" name="표 4">
            <a:extLst>
              <a:ext uri="{FF2B5EF4-FFF2-40B4-BE49-F238E27FC236}">
                <a16:creationId xmlns:a16="http://schemas.microsoft.com/office/drawing/2014/main" id="{72BA6FF1-B3FA-4CC6-A22C-770EAD9FC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641957"/>
              </p:ext>
            </p:extLst>
          </p:nvPr>
        </p:nvGraphicFramePr>
        <p:xfrm>
          <a:off x="369888" y="4021804"/>
          <a:ext cx="11452224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887">
                  <a:extLst>
                    <a:ext uri="{9D8B030D-6E8A-4147-A177-3AD203B41FA5}">
                      <a16:colId xmlns:a16="http://schemas.microsoft.com/office/drawing/2014/main" val="1828777454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825148721"/>
                    </a:ext>
                  </a:extLst>
                </a:gridCol>
                <a:gridCol w="8078787">
                  <a:extLst>
                    <a:ext uri="{9D8B030D-6E8A-4147-A177-3AD203B41FA5}">
                      <a16:colId xmlns:a16="http://schemas.microsoft.com/office/drawing/2014/main" val="2846333702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타 게임과 차별적인 요소로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2D,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도트 그래픽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sf -&gt;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섬세함 보다 내용 전달을 위해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7364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스토리의 비중이 적음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플레이에 집중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캐릭터나 다른 것들이 플레이에 거슬리면 안됨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759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주인공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NPC,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몬스터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보스 몬스터 만 등장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깊이 있는 스토리를 연출하는데 무리가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8606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타겟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순수 플레이에 목적을 둔 유저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 원하는 유저를 위해 준비해두는 스토리와 캐릭터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6818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세계관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Sf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세계관을 캐릭터를 통해 알 수 있도록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이후 게임을 알리는 마케팅에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355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979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83A816-35D8-49E7-8630-81E3D6D64B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1613" y="1451365"/>
            <a:ext cx="5981867" cy="220906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캐릭터 디자인 참고 자료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다른 매체에서 의수</a:t>
            </a:r>
            <a:r>
              <a:rPr lang="en-US" altLang="ko-KR" sz="1600" dirty="0"/>
              <a:t>, </a:t>
            </a:r>
            <a:r>
              <a:rPr lang="ko-KR" altLang="en-US" sz="1600" dirty="0"/>
              <a:t>의족을 사용한 전투를 어떻게 표현 하는지 참고 </a:t>
            </a:r>
            <a:r>
              <a:rPr lang="ko-KR" altLang="en-US" sz="1600" dirty="0" err="1"/>
              <a:t>하려고함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F4C9B72-3E1F-442F-AEE8-CE0889E7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참고자료 </a:t>
            </a:r>
            <a:r>
              <a:rPr lang="en-US" altLang="ko-KR" dirty="0"/>
              <a:t>( </a:t>
            </a:r>
            <a:r>
              <a:rPr lang="ko-KR" altLang="en-US" dirty="0"/>
              <a:t>캐릭터 </a:t>
            </a:r>
            <a:r>
              <a:rPr lang="en-US" altLang="ko-KR" dirty="0"/>
              <a:t>&amp; </a:t>
            </a:r>
            <a:r>
              <a:rPr lang="ko-KR" altLang="en-US" dirty="0"/>
              <a:t>맵 디자인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26" name="Picture 2" descr="킹스맨 가젤에 대한 이미지 검색결과">
            <a:extLst>
              <a:ext uri="{FF2B5EF4-FFF2-40B4-BE49-F238E27FC236}">
                <a16:creationId xmlns:a16="http://schemas.microsoft.com/office/drawing/2014/main" id="{721A7643-2BFD-4DD1-97CD-81DCF66D5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20" y="1403007"/>
            <a:ext cx="195262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오버워치 둠피스트에 대한 이미지 검색결과">
            <a:extLst>
              <a:ext uri="{FF2B5EF4-FFF2-40B4-BE49-F238E27FC236}">
                <a16:creationId xmlns:a16="http://schemas.microsoft.com/office/drawing/2014/main" id="{E048A612-8694-4CE8-BF4C-301C0A330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1403007"/>
            <a:ext cx="20288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천공의 섬 라퓨타에 대한 이미지 검색결과">
            <a:extLst>
              <a:ext uri="{FF2B5EF4-FFF2-40B4-BE49-F238E27FC236}">
                <a16:creationId xmlns:a16="http://schemas.microsoft.com/office/drawing/2014/main" id="{8737268D-C63D-47DC-B243-FF8C061E6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19" y="4269933"/>
            <a:ext cx="3758777" cy="205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C888CC69-12FE-4638-B7BD-867E21E2DDAE}"/>
              </a:ext>
            </a:extLst>
          </p:cNvPr>
          <p:cNvSpPr txBox="1">
            <a:spLocks/>
          </p:cNvSpPr>
          <p:nvPr/>
        </p:nvSpPr>
        <p:spPr>
          <a:xfrm>
            <a:off x="5281613" y="4220060"/>
            <a:ext cx="5981867" cy="22090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맵 디자인 참고 자료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 err="1"/>
              <a:t>스팀펑크</a:t>
            </a:r>
            <a:r>
              <a:rPr lang="ko-KR" altLang="en-US" sz="1600" dirty="0"/>
              <a:t> 장르의 다른 미디어 매체를 통해 앞으로 유저가 플레이하게 될 던전을 어떻게 디자인할 지 참고 하려고 함</a:t>
            </a:r>
            <a:endParaRPr lang="en-US" altLang="ko-KR" sz="1600" dirty="0"/>
          </a:p>
        </p:txBody>
      </p:sp>
      <p:sp>
        <p:nvSpPr>
          <p:cNvPr id="9" name="직사각형 8"/>
          <p:cNvSpPr/>
          <p:nvPr/>
        </p:nvSpPr>
        <p:spPr>
          <a:xfrm>
            <a:off x="221632" y="-1105205"/>
            <a:ext cx="7245968" cy="987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이미지가 디자인을 연상하는데 도움이 하나도 안 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충분히 이미지를 더 다양하게 적합한 이미지를 찾을 수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4" name="Picture 2" descr="C:\Users\Administrator\Downloads\2428174054F2D4573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042" y="-1229407"/>
            <a:ext cx="1729015" cy="222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118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E5F555-8459-4BD5-830A-FE3B3BF90C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588" y="1201614"/>
            <a:ext cx="10515600" cy="4589585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24D14DD-CEC7-465E-84AA-6DD45C5B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327563" y="-1125652"/>
            <a:ext cx="9190336" cy="933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플레이에 대하여 </a:t>
            </a:r>
            <a:r>
              <a:rPr lang="ko-KR" altLang="en-US" dirty="0" err="1">
                <a:solidFill>
                  <a:srgbClr val="FF0000"/>
                </a:solidFill>
              </a:rPr>
              <a:t>시놉시스</a:t>
            </a:r>
            <a:r>
              <a:rPr lang="ko-KR" altLang="en-US" dirty="0">
                <a:solidFill>
                  <a:srgbClr val="FF0000"/>
                </a:solidFill>
              </a:rPr>
              <a:t> 단계부터는 거의 잊어버린 것 같다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모든 요소는 </a:t>
            </a:r>
            <a:r>
              <a:rPr lang="ko-KR" altLang="en-US" dirty="0" err="1">
                <a:solidFill>
                  <a:srgbClr val="FF0000"/>
                </a:solidFill>
              </a:rPr>
              <a:t>플에이와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dirty="0">
                <a:solidFill>
                  <a:srgbClr val="FF0000"/>
                </a:solidFill>
              </a:rPr>
              <a:t>유기적으로 이어져 있어야 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1586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834AD6-77E9-4CAC-9FDC-DA41E39DF0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미래에 인류는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콜로니</a:t>
            </a:r>
            <a:r>
              <a:rPr lang="en-US" altLang="ko-KR" sz="1400" dirty="0"/>
              <a:t>’</a:t>
            </a:r>
            <a:r>
              <a:rPr lang="ko-KR" altLang="en-US" sz="1400" dirty="0"/>
              <a:t>를 관리하던 인공지능의 폭주로 사상 최대 위기에 처하게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인공지능은 인류를 지구를 좀먹는 바이러스로 규정하고 말살해야 한다고 결론을 만들게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인공지능은 </a:t>
            </a:r>
            <a:r>
              <a:rPr lang="en-US" altLang="ko-KR" sz="1400" dirty="0"/>
              <a:t>‘</a:t>
            </a:r>
            <a:r>
              <a:rPr lang="ko-KR" altLang="en-US" sz="1400" dirty="0"/>
              <a:t>에테르</a:t>
            </a:r>
            <a:r>
              <a:rPr lang="en-US" altLang="ko-KR" sz="1400" dirty="0"/>
              <a:t>’</a:t>
            </a:r>
            <a:r>
              <a:rPr lang="ko-KR" altLang="en-US" sz="1400" dirty="0"/>
              <a:t>를 통해 추출한 엄청난 양의 에너지를 활용해 인류를 한번에 제거할 시공간 폭탄을 만든다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인공지능의 폭주를 막기위해 주인공은 세계정부의 지시하에 부대를 소집해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콜로니</a:t>
            </a:r>
            <a:r>
              <a:rPr lang="en-US" altLang="ko-KR" sz="1400" dirty="0"/>
              <a:t>’</a:t>
            </a:r>
            <a:r>
              <a:rPr lang="ko-KR" altLang="en-US" sz="1400" dirty="0"/>
              <a:t>를 향해 가는데 그곳에서 전투 로봇들과 싸움으로 전우를 잃게 되고 홀로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콜로니</a:t>
            </a:r>
            <a:r>
              <a:rPr lang="en-US" altLang="ko-KR" sz="1400" dirty="0"/>
              <a:t>’</a:t>
            </a:r>
            <a:r>
              <a:rPr lang="ko-KR" altLang="en-US" sz="1400" dirty="0"/>
              <a:t>내부의 인공지능이 있는 코어로 이동하게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인공지능은 인류의 다음 진화를 위해서는 어쩔 수 없다는 알 수 없는 말을 남기고 시공간 폭탄을 작동시킨다</a:t>
            </a:r>
            <a:r>
              <a:rPr lang="en-US" altLang="ko-KR" sz="1400" dirty="0"/>
              <a:t>. </a:t>
            </a:r>
            <a:r>
              <a:rPr lang="ko-KR" altLang="en-US" sz="1400" dirty="0"/>
              <a:t>엄청난 화력에 의해 인류는 그렇게 사라지게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주인공은 인류에서 유일하게 폭탄의 가장 가까이에서 영향을 받게 되는데 시공간 폭탄에 의해 우연히 과거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콜로니</a:t>
            </a:r>
            <a:r>
              <a:rPr lang="en-US" altLang="ko-KR" sz="1400" dirty="0"/>
              <a:t>’</a:t>
            </a:r>
            <a:r>
              <a:rPr lang="ko-KR" altLang="en-US" sz="1400" dirty="0"/>
              <a:t>가 만들어진 초기 지구로 시공간 이동을 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주인공은 이것이 인류를 구할 마지막 기회라고 생각하고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콜로니</a:t>
            </a:r>
            <a:r>
              <a:rPr lang="en-US" altLang="ko-KR" sz="1400" dirty="0"/>
              <a:t>’</a:t>
            </a:r>
            <a:r>
              <a:rPr lang="ko-KR" altLang="en-US" sz="1400" dirty="0"/>
              <a:t>를 제거하기 위한 홀로 싸움을 시작하게 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D2094E-0D7A-40F7-AD40-1402C476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시놉시스</a:t>
            </a:r>
          </a:p>
        </p:txBody>
      </p:sp>
    </p:spTree>
    <p:extLst>
      <p:ext uri="{BB962C8B-B14F-4D97-AF65-F5344CB8AC3E}">
        <p14:creationId xmlns:p14="http://schemas.microsoft.com/office/powerpoint/2010/main" val="701608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0DCD91-EAFA-4E10-B5F9-2D12A6DD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세계관 설정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DD5D36A-48E9-4563-80B4-E3D5FA7BD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673919"/>
              </p:ext>
            </p:extLst>
          </p:nvPr>
        </p:nvGraphicFramePr>
        <p:xfrm>
          <a:off x="369888" y="1519311"/>
          <a:ext cx="11452224" cy="3680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24">
                  <a:extLst>
                    <a:ext uri="{9D8B030D-6E8A-4147-A177-3AD203B41FA5}">
                      <a16:colId xmlns:a16="http://schemas.microsoft.com/office/drawing/2014/main" val="1957327448"/>
                    </a:ext>
                  </a:extLst>
                </a:gridCol>
                <a:gridCol w="10493100">
                  <a:extLst>
                    <a:ext uri="{9D8B030D-6E8A-4147-A177-3AD203B41FA5}">
                      <a16:colId xmlns:a16="http://schemas.microsoft.com/office/drawing/2014/main" val="63472958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5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초기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순수 과학 연구를 위해 만든 과학자들의 지상 낙원에서 시작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 세계 과학자들이 모여 서로 연구를 도와가며 인류 발전을 위해 고민한 장소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소속 국가 단체가 없었으며 그로 인해 스스로 보호를 위해 자체 군사력을 키웠음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888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중기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순수 과학은 점차 변질되어 반 인륜적인 연구를 자행하 였고 인류의 영생을 위한 연구를 한다는 명분으로 생체 실험을 일삼음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그로 인해 세계정부와 자주 다툼이 있었지만 자신들의 영향력을 숨기며 기회를 노렸다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945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말기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주인공이 등장하는 시점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생체 실험을 통해 최종적으로 뇌 속 데이터를 하나의 인공지능으로 만드는 것을 성공했다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이후 세계정부는 인공지능을 이용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하려 하지만 이미 독단적인 인격이 있는 인공지능이 세계정부와 전쟁을 선포함으로 주인공의 이야기가 시작된다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주인공의 시점은 말기에서 중기로 넘어 간다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118359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82032" y="-871652"/>
            <a:ext cx="1118607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대부분의 설명이 </a:t>
            </a:r>
            <a:r>
              <a:rPr lang="ko-KR" altLang="en-US" dirty="0" err="1">
                <a:solidFill>
                  <a:srgbClr val="FF0000"/>
                </a:solidFill>
              </a:rPr>
              <a:t>콜로니와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인공지는</a:t>
            </a:r>
            <a:r>
              <a:rPr lang="ko-KR" altLang="en-US" dirty="0">
                <a:solidFill>
                  <a:srgbClr val="FF0000"/>
                </a:solidFill>
              </a:rPr>
              <a:t> 위주로 진행 되고 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 err="1">
                <a:solidFill>
                  <a:srgbClr val="FF0000"/>
                </a:solidFill>
              </a:rPr>
              <a:t>이쯤되면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콜로니와</a:t>
            </a:r>
            <a:r>
              <a:rPr lang="ko-KR" altLang="en-US" dirty="0">
                <a:solidFill>
                  <a:srgbClr val="FF0000"/>
                </a:solidFill>
              </a:rPr>
              <a:t> 인공지능이 주인공이다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1273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E0DCD91-EAFA-4E10-B5F9-2D12A6DD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세계관 설정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C4DF0C9-4F6A-4BAA-8D72-B737A2C09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240324"/>
              </p:ext>
            </p:extLst>
          </p:nvPr>
        </p:nvGraphicFramePr>
        <p:xfrm>
          <a:off x="369888" y="879231"/>
          <a:ext cx="11452224" cy="520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352">
                  <a:extLst>
                    <a:ext uri="{9D8B030D-6E8A-4147-A177-3AD203B41FA5}">
                      <a16:colId xmlns:a16="http://schemas.microsoft.com/office/drawing/2014/main" val="3001683504"/>
                    </a:ext>
                  </a:extLst>
                </a:gridCol>
                <a:gridCol w="9901872">
                  <a:extLst>
                    <a:ext uri="{9D8B030D-6E8A-4147-A177-3AD203B41FA5}">
                      <a16:colId xmlns:a16="http://schemas.microsoft.com/office/drawing/2014/main" val="1017375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에테르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해당 세계관의 기계장치의 동력으로 사용되는 원석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스킬을 사용하기 위한 소모성 아이템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세계관에서 미래로 갈 수록 에테르를 활용하는 기술력이 상승한다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초기 에테르를 활용한 기계설비는 에테르에서 나오는 에너지를 통해 열을 만들어 증기를 만들어내는 방식이었다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이후 시간이 지나며 에테르의 에너지를 직접적으로 사용하게 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에너지파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증기가 아닌 에너지를 직접 사용한 엔진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7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시간이동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br>
                        <a:rPr lang="en-US" altLang="ko-KR" sz="16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그 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92DE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에테르는 에너지 활용 외에도 연구를 통해 시공간을 왜곡시킬 수 있는 능력이 있다는 것을 미래에 발견하게 됨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주인공이 폭발의 영향으로 이동하게 된 시간대는 에테르를 활용방식이 변하던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증기연료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-&gt;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직접에너지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과도기 시기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주인공을 돕는 과학자는 마침 에테르를 연구하던 과학자로 그 과학자의 연구로 인해 우연히 시공간의 구멍을 통해 주인공이 시간을 건너오게 된 것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에테르와 시공간을 연구하던 과학자의 도움으로 주인공은 고장 난 신체를 수리 받고 특수 능력을 선물 받게 됨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312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40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9E2FB8-2D17-41F2-A996-448A1DBE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주인공 </a:t>
            </a:r>
            <a:r>
              <a:rPr lang="en-US" altLang="ko-KR" dirty="0"/>
              <a:t>( Player</a:t>
            </a:r>
            <a:r>
              <a:rPr lang="ko-KR" altLang="en-US" dirty="0"/>
              <a:t> </a:t>
            </a:r>
            <a:r>
              <a:rPr lang="en-US" altLang="ko-KR" dirty="0"/>
              <a:t>Character)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B761FA0-57AC-4B94-8B03-5B6981191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063004"/>
              </p:ext>
            </p:extLst>
          </p:nvPr>
        </p:nvGraphicFramePr>
        <p:xfrm>
          <a:off x="369888" y="1407027"/>
          <a:ext cx="11411804" cy="4458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1804">
                  <a:extLst>
                    <a:ext uri="{9D8B030D-6E8A-4147-A177-3AD203B41FA5}">
                      <a16:colId xmlns:a16="http://schemas.microsoft.com/office/drawing/2014/main" val="1416727549"/>
                    </a:ext>
                  </a:extLst>
                </a:gridCol>
              </a:tblGrid>
              <a:tr h="18515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배경 스토리</a:t>
                      </a: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9984"/>
                  </a:ext>
                </a:extLst>
              </a:tr>
              <a:tr h="15878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미래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2400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운영하던 인공지능의 폭주를 막기위해 투입되었던 전투 부대 군인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과거 사고로 신체의 대부분이 로봇으로 바뀌었다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작전 중 인공지능의 폭주로 인해 시공간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폭탄의 폭발에 직접적으로 노출되었다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폭파 당시에 우연히 시공간을 넘어 과거로 오게 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과거로 시공간을 이동하며 그 충격으로 생명 유지장치가 심하게 손상되었다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그래서 과학자의 도움으로 임시로 실험용 시공간 장치를 장착하게 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29967"/>
                  </a:ext>
                </a:extLst>
              </a:tr>
              <a:tr h="37819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컨셉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BD92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982558"/>
                  </a:ext>
                </a:extLst>
              </a:tr>
              <a:tr h="15878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미래 기술을 가진 사이보그 전사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미래의 기술과 과거의 기술이 합쳐진 형태의 신체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시공간 장치를 부각시키는 디자인을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튜토리얼에서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사용될 비슷하지만 조금 더 미래 기술이라고 생각할 만한 디자인의 코스튬 필요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464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221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3331</TotalTime>
  <Words>2321</Words>
  <Application>Microsoft Office PowerPoint</Application>
  <PresentationFormat>와이드스크린</PresentationFormat>
  <Paragraphs>218</Paragraphs>
  <Slides>18</Slides>
  <Notes>5</Notes>
  <HiddenSlides>3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Wingdings</vt:lpstr>
      <vt:lpstr>Office 테마</vt:lpstr>
      <vt:lpstr>PowerPoint 프레젠테이션</vt:lpstr>
      <vt:lpstr>간략한 플레이 방식</vt:lpstr>
      <vt:lpstr>간략한 플레이 방식 &amp; 캐릭터 컨셉 기획 의도</vt:lpstr>
      <vt:lpstr>참고자료 ( 캐릭터 &amp; 맵 디자인 )</vt:lpstr>
      <vt:lpstr>시놉시스</vt:lpstr>
      <vt:lpstr>시놉시스</vt:lpstr>
      <vt:lpstr>세계관 설정</vt:lpstr>
      <vt:lpstr>세계관 설정</vt:lpstr>
      <vt:lpstr>1. 주인공 ( Player Character)</vt:lpstr>
      <vt:lpstr>1. 주인공 ( Player Character)</vt:lpstr>
      <vt:lpstr>참고 이미지</vt:lpstr>
      <vt:lpstr>2. 천재 공학자</vt:lpstr>
      <vt:lpstr>2. 디자인 컨셉</vt:lpstr>
      <vt:lpstr>6명의 공학자</vt:lpstr>
      <vt:lpstr>6 보스 컨셉</vt:lpstr>
      <vt:lpstr>1. 스토리 간략한 시놉시스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64</cp:revision>
  <dcterms:created xsi:type="dcterms:W3CDTF">2019-10-02T07:42:08Z</dcterms:created>
  <dcterms:modified xsi:type="dcterms:W3CDTF">2019-10-24T02:51:08Z</dcterms:modified>
</cp:coreProperties>
</file>